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6" r:id="rId2"/>
    <p:sldId id="340" r:id="rId3"/>
    <p:sldId id="403" r:id="rId4"/>
    <p:sldId id="448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49" r:id="rId16"/>
    <p:sldId id="414" r:id="rId17"/>
    <p:sldId id="415" r:id="rId18"/>
    <p:sldId id="416" r:id="rId19"/>
    <p:sldId id="417" r:id="rId20"/>
    <p:sldId id="418" r:id="rId21"/>
    <p:sldId id="419" r:id="rId22"/>
    <p:sldId id="421" r:id="rId23"/>
    <p:sldId id="422" r:id="rId24"/>
    <p:sldId id="423" r:id="rId25"/>
    <p:sldId id="425" r:id="rId26"/>
    <p:sldId id="426" r:id="rId27"/>
    <p:sldId id="427" r:id="rId28"/>
    <p:sldId id="428" r:id="rId29"/>
    <p:sldId id="429" r:id="rId30"/>
    <p:sldId id="430" r:id="rId31"/>
    <p:sldId id="431" r:id="rId32"/>
    <p:sldId id="432" r:id="rId33"/>
    <p:sldId id="434" r:id="rId34"/>
    <p:sldId id="435" r:id="rId35"/>
    <p:sldId id="436" r:id="rId36"/>
    <p:sldId id="437" r:id="rId37"/>
    <p:sldId id="438" r:id="rId38"/>
    <p:sldId id="440" r:id="rId39"/>
    <p:sldId id="442" r:id="rId40"/>
    <p:sldId id="443" r:id="rId41"/>
    <p:sldId id="444" r:id="rId42"/>
    <p:sldId id="445" r:id="rId43"/>
    <p:sldId id="350" r:id="rId44"/>
    <p:sldId id="351" r:id="rId45"/>
    <p:sldId id="353" r:id="rId46"/>
    <p:sldId id="354" r:id="rId47"/>
    <p:sldId id="355" r:id="rId48"/>
    <p:sldId id="356" r:id="rId49"/>
    <p:sldId id="357" r:id="rId50"/>
    <p:sldId id="358" r:id="rId51"/>
    <p:sldId id="450" r:id="rId52"/>
    <p:sldId id="451" r:id="rId53"/>
    <p:sldId id="452" r:id="rId54"/>
    <p:sldId id="453" r:id="rId55"/>
    <p:sldId id="454" r:id="rId56"/>
    <p:sldId id="455" r:id="rId57"/>
    <p:sldId id="456" r:id="rId58"/>
    <p:sldId id="457" r:id="rId59"/>
    <p:sldId id="458" r:id="rId60"/>
    <p:sldId id="459" r:id="rId61"/>
    <p:sldId id="464" r:id="rId62"/>
    <p:sldId id="465" r:id="rId63"/>
    <p:sldId id="466" r:id="rId64"/>
    <p:sldId id="467" r:id="rId65"/>
    <p:sldId id="468" r:id="rId66"/>
    <p:sldId id="469" r:id="rId67"/>
    <p:sldId id="470" r:id="rId68"/>
    <p:sldId id="471" r:id="rId69"/>
    <p:sldId id="472" r:id="rId70"/>
    <p:sldId id="460" r:id="rId71"/>
    <p:sldId id="461" r:id="rId72"/>
    <p:sldId id="462" r:id="rId73"/>
    <p:sldId id="463" r:id="rId74"/>
    <p:sldId id="349" r:id="rId75"/>
    <p:sldId id="473" r:id="rId76"/>
    <p:sldId id="474" r:id="rId77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0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0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0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0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0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0FA"/>
    <a:srgbClr val="E3F3D1"/>
    <a:srgbClr val="137323"/>
    <a:srgbClr val="B08600"/>
    <a:srgbClr val="00B050"/>
    <a:srgbClr val="BAE28E"/>
    <a:srgbClr val="FFB3B3"/>
    <a:srgbClr val="75FFB3"/>
    <a:srgbClr val="D4EDB9"/>
    <a:srgbClr val="C7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1" autoAdjust="0"/>
    <p:restoredTop sz="79737" autoAdjust="0"/>
  </p:normalViewPr>
  <p:slideViewPr>
    <p:cSldViewPr>
      <p:cViewPr varScale="1">
        <p:scale>
          <a:sx n="82" d="100"/>
          <a:sy n="82" d="100"/>
        </p:scale>
        <p:origin x="1458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4C7838E-C15A-194D-999F-04171D0B4BBE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FE65BAF-F450-394E-8714-87B7C9B92E8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042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9048" tIns="49524" rIns="99048" bIns="4952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1"/>
            <a:ext cx="3076363" cy="515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048" tIns="49524" rIns="99048" bIns="4952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021294" y="1"/>
            <a:ext cx="3076363" cy="515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048" tIns="49524" rIns="99048" bIns="4952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1750" cy="3833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09931" y="4861442"/>
            <a:ext cx="5676153" cy="46020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9719329"/>
            <a:ext cx="3076363" cy="515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048" tIns="49524" rIns="99048" bIns="4952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021294" y="9721107"/>
            <a:ext cx="3073077" cy="508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13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fld id="{F04E4FD4-43C5-474F-B916-FCC8169697CF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5339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02177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216395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…</a:t>
            </a:r>
          </a:p>
          <a:p>
            <a:r>
              <a:rPr lang="en-US" baseline="0" dirty="0" smtClean="0"/>
              <a:t>At first stage, ontologies might be quite complex to integrate within an information retrieval system.</a:t>
            </a:r>
          </a:p>
          <a:p>
            <a:r>
              <a:rPr lang="en-US" baseline="0" dirty="0" smtClean="0"/>
              <a:t>So, more “simple” resources can be used for practicing with the integration of textual and semantic information.</a:t>
            </a:r>
          </a:p>
        </p:txBody>
      </p:sp>
    </p:spTree>
    <p:extLst>
      <p:ext uri="{BB962C8B-B14F-4D97-AF65-F5344CB8AC3E}">
        <p14:creationId xmlns:p14="http://schemas.microsoft.com/office/powerpoint/2010/main" val="4023805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1200" dirty="0" smtClean="0"/>
              <a:t>[Mandala2000] </a:t>
            </a:r>
            <a:r>
              <a:rPr lang="en-US" sz="1200" dirty="0" err="1" smtClean="0"/>
              <a:t>Rila</a:t>
            </a:r>
            <a:r>
              <a:rPr lang="en-US" sz="1200" dirty="0" smtClean="0"/>
              <a:t> Mandala, </a:t>
            </a:r>
            <a:r>
              <a:rPr lang="en-US" sz="1200" dirty="0" err="1" smtClean="0"/>
              <a:t>Takenobu</a:t>
            </a:r>
            <a:r>
              <a:rPr lang="en-US" sz="1200" dirty="0" smtClean="0"/>
              <a:t> Tokunaga, </a:t>
            </a:r>
            <a:r>
              <a:rPr lang="en-US" sz="1200" dirty="0" err="1" smtClean="0"/>
              <a:t>Hozumi</a:t>
            </a:r>
            <a:r>
              <a:rPr lang="en-US" sz="1200" dirty="0" smtClean="0"/>
              <a:t> Tanaka: Query expansion using heterogeneous thesauri. Inf. Process. Manage. (IPM) 36(3):361-378 (2000)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01413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[Ruhl1989] C. </a:t>
            </a:r>
            <a:r>
              <a:rPr lang="en-US" sz="1200" dirty="0" err="1" smtClean="0"/>
              <a:t>Ruhl</a:t>
            </a:r>
            <a:r>
              <a:rPr lang="en-US" sz="1200" dirty="0" smtClean="0"/>
              <a:t>. On </a:t>
            </a:r>
            <a:r>
              <a:rPr lang="en-US" sz="1200" dirty="0" err="1" smtClean="0"/>
              <a:t>Monosemy</a:t>
            </a:r>
            <a:r>
              <a:rPr lang="en-US" sz="1200" dirty="0" smtClean="0"/>
              <a:t>: A study in linguistic semantics. State University of New York Press, Albany, NY, 1989.</a:t>
            </a:r>
          </a:p>
          <a:p>
            <a:r>
              <a:rPr lang="en-US" sz="1200" dirty="0" smtClean="0"/>
              <a:t>[Gove1973]</a:t>
            </a:r>
            <a:r>
              <a:rPr lang="en-US" sz="1200" baseline="0" dirty="0" smtClean="0"/>
              <a:t> </a:t>
            </a:r>
            <a:r>
              <a:rPr lang="en-US" sz="1200" dirty="0" smtClean="0"/>
              <a:t>P.B. Gove. Webster’s New Dictionary of Synonyms. G. &amp; C. Merriam Company, Springfield, MA, 1973.</a:t>
            </a:r>
          </a:p>
          <a:p>
            <a:r>
              <a:rPr lang="en-US" sz="1200" dirty="0" smtClean="0"/>
              <a:t>[Cruse1986] A.D. Cruse. Lexical Semantics. Cambridge University Press, 1986.</a:t>
            </a:r>
          </a:p>
          <a:p>
            <a:r>
              <a:rPr lang="en-US" sz="1200" dirty="0" smtClean="0"/>
              <a:t>[Green2002]</a:t>
            </a:r>
            <a:r>
              <a:rPr lang="en-US" sz="1200" baseline="0" dirty="0" smtClean="0"/>
              <a:t> </a:t>
            </a:r>
            <a:r>
              <a:rPr lang="en-US" sz="1200" dirty="0" smtClean="0"/>
              <a:t>R. Green, C.A. Bean, and S.H. </a:t>
            </a:r>
            <a:r>
              <a:rPr lang="en-US" sz="1200" dirty="0" err="1" smtClean="0"/>
              <a:t>Myaeng</a:t>
            </a:r>
            <a:r>
              <a:rPr lang="en-US" sz="1200" dirty="0" smtClean="0"/>
              <a:t>. The Semantics of Relationships: An Interdisciplinary Perspective. Cambridge University Press, 2002.</a:t>
            </a:r>
          </a:p>
          <a:p>
            <a:r>
              <a:rPr lang="en-US" sz="1200" dirty="0" smtClean="0"/>
              <a:t>[Fellbaum1998] C. </a:t>
            </a:r>
            <a:r>
              <a:rPr lang="en-US" sz="1200" dirty="0" err="1" smtClean="0"/>
              <a:t>Fellbaum</a:t>
            </a:r>
            <a:r>
              <a:rPr lang="en-US" sz="1200" dirty="0" smtClean="0"/>
              <a:t>, editor. WordNet: An </a:t>
            </a:r>
            <a:r>
              <a:rPr lang="en-US" sz="1200" dirty="0" err="1" smtClean="0"/>
              <a:t>Electonic</a:t>
            </a:r>
            <a:r>
              <a:rPr lang="en-US" sz="1200" dirty="0" smtClean="0"/>
              <a:t> Lexical Database. MIT Press, 1998.</a:t>
            </a:r>
          </a:p>
          <a:p>
            <a:r>
              <a:rPr lang="en-US" sz="1200" dirty="0" smtClean="0"/>
              <a:t>[Evens1986] M.W. Evens. Relational Models of the Lexicon. Cambridge University Press, 1986.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021352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628022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58344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9502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078963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78373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60258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308670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98480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479408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183745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91233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0218177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19499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1376256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331088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983401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2156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725058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0499596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332850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http://www.w3.org/Submission/RDQL/</a:t>
            </a:r>
          </a:p>
          <a:p>
            <a:r>
              <a:rPr lang="en-US" dirty="0" smtClean="0"/>
              <a:t>http://www.w3.org/TR/rdf-sparql-query/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601387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2343308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809165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[Yates1999]</a:t>
            </a:r>
            <a:r>
              <a:rPr lang="en-US" baseline="0" dirty="0" smtClean="0"/>
              <a:t> </a:t>
            </a:r>
            <a:r>
              <a:rPr lang="en-US" dirty="0" smtClean="0"/>
              <a:t>R. </a:t>
            </a:r>
            <a:r>
              <a:rPr lang="en-US" dirty="0" err="1" smtClean="0"/>
              <a:t>Baeza</a:t>
            </a:r>
            <a:r>
              <a:rPr lang="en-US" dirty="0" smtClean="0"/>
              <a:t> Yates, B. Ribeiro </a:t>
            </a:r>
            <a:r>
              <a:rPr lang="en-US" dirty="0" err="1" smtClean="0"/>
              <a:t>Neto</a:t>
            </a:r>
            <a:r>
              <a:rPr lang="en-US" dirty="0" smtClean="0"/>
              <a:t>, Modern Information Retrieval, Addison-Wesley, Harlow, UK, 1999.</a:t>
            </a:r>
          </a:p>
          <a:p>
            <a:r>
              <a:rPr lang="en-US" dirty="0" smtClean="0"/>
              <a:t>[Fernandez2011]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1717097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208523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619615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9052557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028386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298556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115444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389339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[Aquin2007]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dirty="0" smtClean="0"/>
              <a:t>[Aquin2007b]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baseline="0" dirty="0" smtClean="0"/>
              <a:t>[Castells2007]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2358198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...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decided to assign the same importance to the textual and the semantic information and the weight of the semantic information has been split equally across the four semantic layers.</a:t>
            </a:r>
          </a:p>
          <a:p>
            <a:r>
              <a:rPr lang="en-US" baseline="0" dirty="0" smtClean="0"/>
              <a:t>Keep in mind this thing… I will discuss about weights in the last part of the tutorial.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926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</a:p>
          <a:p>
            <a:r>
              <a:rPr lang="en-US" dirty="0" smtClean="0"/>
              <a:t>we saw this morning how search engines focus on recall than the precision…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887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Yes, semantic may help the retrieval process…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937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998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6197400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</a:p>
          <a:p>
            <a:r>
              <a:rPr lang="en-US" dirty="0" smtClean="0"/>
              <a:t>the context is very</a:t>
            </a:r>
            <a:r>
              <a:rPr lang="en-US" baseline="0" dirty="0" smtClean="0"/>
              <a:t> important (story about CNR guy that has to go to San Jose…)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911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</a:p>
          <a:p>
            <a:r>
              <a:rPr lang="en-US" dirty="0" smtClean="0"/>
              <a:t>the context is very</a:t>
            </a:r>
            <a:r>
              <a:rPr lang="en-US" baseline="0" dirty="0" smtClean="0"/>
              <a:t> important (story about CNR guy that has to go to San Jose…)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11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1312806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</a:p>
          <a:p>
            <a:r>
              <a:rPr lang="en-US" dirty="0" smtClean="0"/>
              <a:t>the context is very</a:t>
            </a:r>
            <a:r>
              <a:rPr lang="en-US" baseline="0" dirty="0" smtClean="0"/>
              <a:t> important (story about CNR guy that has to go to San Jose…)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550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</a:p>
          <a:p>
            <a:r>
              <a:rPr lang="en-US" dirty="0" smtClean="0"/>
              <a:t>the context is very</a:t>
            </a:r>
            <a:r>
              <a:rPr lang="en-US" baseline="0" dirty="0" smtClean="0"/>
              <a:t> important (story about CNR guy that has to go to San Jose…)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212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</a:p>
          <a:p>
            <a:r>
              <a:rPr lang="en-US" dirty="0" smtClean="0"/>
              <a:t>… providing a consistent categorization of all concepts</a:t>
            </a:r>
          </a:p>
          <a:p>
            <a:r>
              <a:rPr lang="en-US" dirty="0" smtClean="0"/>
              <a:t>… existing between semantic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394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</a:p>
          <a:p>
            <a:r>
              <a:rPr lang="en-US" dirty="0" smtClean="0"/>
              <a:t>the context is very</a:t>
            </a:r>
            <a:r>
              <a:rPr lang="en-US" baseline="0" dirty="0" smtClean="0"/>
              <a:t> important (story about CNR guy that has to go to San Jose…)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929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sameAs</a:t>
            </a:r>
            <a:r>
              <a:rPr lang="en-US" baseline="0" dirty="0" smtClean="0"/>
              <a:t> relation is important here due to the possibility of accessing to further labels and definitions of the same concept.</a:t>
            </a:r>
            <a:endParaRPr lang="en-US" dirty="0" smtClean="0"/>
          </a:p>
          <a:p>
            <a:r>
              <a:rPr lang="en-US" dirty="0" smtClean="0"/>
              <a:t>Medical</a:t>
            </a:r>
            <a:r>
              <a:rPr lang="en-US" baseline="0" dirty="0" smtClean="0"/>
              <a:t> </a:t>
            </a:r>
            <a:r>
              <a:rPr lang="en-US" baseline="0" dirty="0" smtClean="0"/>
              <a:t>terms can be easily identified by using this strategy.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05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</a:p>
          <a:p>
            <a:r>
              <a:rPr lang="en-US" dirty="0" smtClean="0"/>
              <a:t>the context is very</a:t>
            </a:r>
            <a:r>
              <a:rPr lang="en-US" baseline="0" dirty="0" smtClean="0"/>
              <a:t> important (story about CNR guy that has to go to San Jose…)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508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</a:p>
          <a:p>
            <a:r>
              <a:rPr lang="en-US" dirty="0" smtClean="0"/>
              <a:t>the context is very</a:t>
            </a:r>
            <a:r>
              <a:rPr lang="en-US" baseline="0" dirty="0" smtClean="0"/>
              <a:t> important (story about CNR guy that has to go to San Jose…)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222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</a:p>
          <a:p>
            <a:r>
              <a:rPr lang="en-US" dirty="0" smtClean="0"/>
              <a:t>the context is very</a:t>
            </a:r>
            <a:r>
              <a:rPr lang="en-US" baseline="0" dirty="0" smtClean="0"/>
              <a:t> important (story about CNR guy that has to go to San Jose…)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433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9509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</a:p>
          <a:p>
            <a:r>
              <a:rPr lang="en-US" dirty="0" smtClean="0"/>
              <a:t>the context is very</a:t>
            </a:r>
            <a:r>
              <a:rPr lang="en-US" baseline="0" dirty="0" smtClean="0"/>
              <a:t> important (story about CNR guy that has to go to San Jose…)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1634598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</a:p>
          <a:p>
            <a:r>
              <a:rPr lang="en-US" dirty="0" smtClean="0"/>
              <a:t>the context is very</a:t>
            </a:r>
            <a:r>
              <a:rPr lang="en-US" baseline="0" dirty="0" smtClean="0"/>
              <a:t> important (story about CNR guy that has to go to San Jose…)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1606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</a:p>
          <a:p>
            <a:r>
              <a:rPr lang="en-US" dirty="0" smtClean="0"/>
              <a:t>the context is very</a:t>
            </a:r>
            <a:r>
              <a:rPr lang="en-US" baseline="0" dirty="0" smtClean="0"/>
              <a:t> important (story about CNR guy that has to go to San Jose…)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438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</a:p>
          <a:p>
            <a:r>
              <a:rPr lang="en-US" dirty="0" smtClean="0"/>
              <a:t>the context is very</a:t>
            </a:r>
            <a:r>
              <a:rPr lang="en-US" baseline="0" dirty="0" smtClean="0"/>
              <a:t> important (story about CNR guy that has to go to San Jose…)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7290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320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686635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098881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224140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 coarse roadmap. I leave you to the literature about methodologies for developing an ontology and about ontology design patterns.</a:t>
            </a:r>
          </a:p>
        </p:txBody>
      </p:sp>
    </p:spTree>
    <p:extLst>
      <p:ext uri="{BB962C8B-B14F-4D97-AF65-F5344CB8AC3E}">
        <p14:creationId xmlns:p14="http://schemas.microsoft.com/office/powerpoint/2010/main" val="282825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7376" y="6165306"/>
            <a:ext cx="2897188" cy="4714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GB" smtClean="0"/>
              <a:t>Ciao</a:t>
            </a:r>
            <a:endParaRPr lang="en-GB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008112" cy="866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8600"/>
            <a:ext cx="9140825" cy="75212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112568"/>
          </a:xfrm>
        </p:spPr>
        <p:txBody>
          <a:bodyPr/>
          <a:lstStyle>
            <a:lvl1pPr marL="720000" indent="-540000">
              <a:buFont typeface="Arial" panose="020B0604020202020204" pitchFamily="34" charset="0"/>
              <a:buChar char="•"/>
              <a:defRPr sz="2400" b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defRPr>
            </a:lvl1pPr>
            <a:lvl2pPr marL="900000" indent="-360000">
              <a:buFont typeface="Wingdings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8172401" y="6597354"/>
            <a:ext cx="966043" cy="259061"/>
          </a:xfrm>
          <a:prstGeom prst="rect">
            <a:avLst/>
          </a:prstGeom>
        </p:spPr>
        <p:txBody>
          <a:bodyPr/>
          <a:lstStyle>
            <a:lvl1pPr algn="r">
              <a:defRPr sz="1400" b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EDE8FB3-4B19-DD44-BC6B-8D7F2E531715}" type="slidenum">
              <a:rPr lang="en-GB" smtClean="0"/>
              <a:pPr/>
              <a:t>‹N›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F0FA"/>
            </a:gs>
            <a:gs pos="98000">
              <a:srgbClr val="E6F0FA"/>
            </a:gs>
            <a:gs pos="90000">
              <a:schemeClr val="bg1"/>
            </a:gs>
            <a:gs pos="9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" y="228600"/>
            <a:ext cx="9140825" cy="6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-3175" y="1124744"/>
            <a:ext cx="9144000" cy="551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213101" y="6261101"/>
            <a:ext cx="184731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idx="4"/>
          </p:nvPr>
        </p:nvSpPr>
        <p:spPr>
          <a:xfrm>
            <a:off x="8172401" y="6597354"/>
            <a:ext cx="966043" cy="259061"/>
          </a:xfrm>
          <a:prstGeom prst="rect">
            <a:avLst/>
          </a:prstGeom>
        </p:spPr>
        <p:txBody>
          <a:bodyPr/>
          <a:lstStyle>
            <a:lvl1pPr algn="r">
              <a:defRPr sz="1400" b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EDE8FB3-4B19-DD44-BC6B-8D7F2E531715}" type="slidenum">
              <a:rPr lang="en-GB" smtClean="0"/>
              <a:pPr/>
              <a:t>‹N›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5CAB"/>
        </a:buClr>
        <a:buSzPct val="100000"/>
        <a:buFont typeface="Arial" charset="0"/>
        <a:defRPr sz="3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marL="431800" indent="-2159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>
          <a:solidFill>
            <a:srgbClr val="005CAB"/>
          </a:solidFill>
          <a:latin typeface="Arial" charset="0"/>
          <a:ea typeface="DejaVu Sans" charset="0"/>
          <a:cs typeface="DejaVu Sans" charset="0"/>
        </a:defRPr>
      </a:lvl2pPr>
      <a:lvl3pPr marL="647700" indent="-2159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>
          <a:solidFill>
            <a:srgbClr val="005CAB"/>
          </a:solidFill>
          <a:latin typeface="Arial" charset="0"/>
          <a:ea typeface="DejaVu Sans" charset="0"/>
          <a:cs typeface="DejaVu Sans" charset="0"/>
        </a:defRPr>
      </a:lvl3pPr>
      <a:lvl4pPr marL="863600" indent="-2159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>
          <a:solidFill>
            <a:srgbClr val="005CAB"/>
          </a:solidFill>
          <a:latin typeface="Arial" charset="0"/>
          <a:ea typeface="DejaVu Sans" charset="0"/>
          <a:cs typeface="DejaVu Sans" charset="0"/>
        </a:defRPr>
      </a:lvl4pPr>
      <a:lvl5pPr marL="1079500" indent="-2159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>
          <a:solidFill>
            <a:srgbClr val="005CAB"/>
          </a:solidFill>
          <a:latin typeface="Arial" charset="0"/>
          <a:ea typeface="DejaVu Sans" charset="0"/>
          <a:cs typeface="DejaVu Sans" charset="0"/>
        </a:defRPr>
      </a:lvl5pPr>
      <a:lvl6pPr marL="1536700" indent="-2159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>
          <a:solidFill>
            <a:srgbClr val="005CAB"/>
          </a:solidFill>
          <a:latin typeface="Arial" charset="0"/>
          <a:ea typeface="DejaVu Sans" charset="0"/>
          <a:cs typeface="DejaVu Sans" charset="0"/>
        </a:defRPr>
      </a:lvl6pPr>
      <a:lvl7pPr marL="1993900" indent="-2159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>
          <a:solidFill>
            <a:srgbClr val="005CAB"/>
          </a:solidFill>
          <a:latin typeface="Arial" charset="0"/>
          <a:ea typeface="DejaVu Sans" charset="0"/>
          <a:cs typeface="DejaVu Sans" charset="0"/>
        </a:defRPr>
      </a:lvl7pPr>
      <a:lvl8pPr marL="2451100" indent="-2159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>
          <a:solidFill>
            <a:srgbClr val="005CAB"/>
          </a:solidFill>
          <a:latin typeface="Arial" charset="0"/>
          <a:ea typeface="DejaVu Sans" charset="0"/>
          <a:cs typeface="DejaVu Sans" charset="0"/>
        </a:defRPr>
      </a:lvl8pPr>
      <a:lvl9pPr marL="2908300" indent="-2159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>
          <a:solidFill>
            <a:srgbClr val="005CAB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78000" indent="-270000" algn="l" defTabSz="449263" rtl="0" eaLnBrk="0" fontAlgn="base" hangingPunct="0">
        <a:lnSpc>
          <a:spcPct val="93000"/>
        </a:lnSpc>
        <a:spcBef>
          <a:spcPts val="1200"/>
        </a:spcBef>
        <a:spcAft>
          <a:spcPts val="0"/>
        </a:spcAft>
        <a:buClr>
          <a:schemeClr val="bg2">
            <a:lumMod val="25000"/>
          </a:schemeClr>
        </a:buClr>
        <a:buSzPct val="110000"/>
        <a:buFont typeface="Arial" panose="020B0604020202020204" pitchFamily="34" charset="0"/>
        <a:buChar char="•"/>
        <a:defRPr sz="200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Segoe UI Symbol" pitchFamily="34" charset="0"/>
          <a:cs typeface="Calibri" panose="020F0502020204030204" pitchFamily="34" charset="0"/>
        </a:defRPr>
      </a:lvl1pPr>
      <a:lvl2pPr marL="739775" indent="-282575" algn="l" defTabSz="449263" rtl="0" eaLnBrk="0" fontAlgn="base" hangingPunct="0">
        <a:lnSpc>
          <a:spcPct val="93000"/>
        </a:lnSpc>
        <a:spcBef>
          <a:spcPts val="1200"/>
        </a:spcBef>
        <a:spcAft>
          <a:spcPct val="0"/>
        </a:spcAft>
        <a:buClr>
          <a:schemeClr val="bg2">
            <a:lumMod val="25000"/>
          </a:schemeClr>
        </a:buClr>
        <a:buSzPct val="90000"/>
        <a:buFont typeface="Wingdings" pitchFamily="2" charset="2"/>
        <a:buChar char="§"/>
        <a:defRPr sz="180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Segoe UI Symbol" pitchFamily="34" charset="0"/>
          <a:cs typeface="Calibri" panose="020F0502020204030204" pitchFamily="34" charset="0"/>
        </a:defRPr>
      </a:lvl2pPr>
      <a:lvl3pPr marL="1314450" indent="-400050" algn="l" defTabSz="449263" rtl="0" eaLnBrk="0" fontAlgn="base" hangingPunct="0">
        <a:lnSpc>
          <a:spcPct val="93000"/>
        </a:lnSpc>
        <a:spcBef>
          <a:spcPts val="1200"/>
        </a:spcBef>
        <a:spcAft>
          <a:spcPct val="0"/>
        </a:spcAft>
        <a:buClr>
          <a:srgbClr val="000000"/>
        </a:buClr>
        <a:buSzPct val="70000"/>
        <a:buFont typeface="+mj-lt"/>
        <a:buAutoNum type="romanLcPeriod"/>
        <a:defRPr sz="160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Segoe UI Symbol" pitchFamily="34" charset="0"/>
          <a:cs typeface="Calibri" panose="020F0502020204030204" pitchFamily="34" charset="0"/>
        </a:defRPr>
      </a:lvl3pPr>
      <a:lvl4pPr marL="1714500" indent="-342900" algn="l" defTabSz="449263" rtl="0" eaLnBrk="0" fontAlgn="base" hangingPunct="0">
        <a:lnSpc>
          <a:spcPct val="93000"/>
        </a:lnSpc>
        <a:spcBef>
          <a:spcPts val="1200"/>
        </a:spcBef>
        <a:spcAft>
          <a:spcPct val="0"/>
        </a:spcAft>
        <a:buClr>
          <a:srgbClr val="000000"/>
        </a:buClr>
        <a:buSzPct val="70000"/>
        <a:buFont typeface="+mj-lt"/>
        <a:buAutoNum type="alphaLcPeriod"/>
        <a:defRPr sz="160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Segoe UI Symbol" pitchFamily="34" charset="0"/>
          <a:cs typeface="Calibri" panose="020F0502020204030204" pitchFamily="34" charset="0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50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Segoe UI Symbol" pitchFamily="34" charset="0"/>
          <a:cs typeface="Calibri" panose="020F0502020204030204" pitchFamily="34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pikes/fbk.eu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8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Semantic Keyword Search Within </a:t>
            </a:r>
            <a:b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the Medical Domain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3573016"/>
            <a:ext cx="9144000" cy="3284984"/>
          </a:xfrm>
        </p:spPr>
        <p:txBody>
          <a:bodyPr/>
          <a:lstStyle/>
          <a:p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</a:rPr>
              <a:t>Mauro Dragoni</a:t>
            </a:r>
            <a:endParaRPr lang="it-IT" sz="28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8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Fondazione Bruno Kessler</a:t>
            </a:r>
            <a:b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Process and Data Intelligence Research Unit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bg2">
                    <a:lumMod val="25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KEYSTONE Summer School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21-25/08/2017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Wien, Austria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4294967295"/>
          </p:nvPr>
        </p:nvSpPr>
        <p:spPr>
          <a:xfrm>
            <a:off x="6735765" y="6402390"/>
            <a:ext cx="2262187" cy="454025"/>
          </a:xfrm>
          <a:prstGeom prst="rect">
            <a:avLst/>
          </a:prstGeom>
        </p:spPr>
        <p:txBody>
          <a:bodyPr/>
          <a:lstStyle/>
          <a:p>
            <a:fld id="{66ECBD0E-746A-144F-BF6B-4F4F6FB347C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9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ontologies are useful?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r>
              <a:rPr lang="en-US" sz="2400" dirty="0" smtClean="0"/>
              <a:t>Ontologies </a:t>
            </a:r>
            <a:r>
              <a:rPr lang="en-US" sz="2400" dirty="0"/>
              <a:t>provide:</a:t>
            </a:r>
          </a:p>
          <a:p>
            <a:pPr lvl="1"/>
            <a:r>
              <a:rPr lang="en-US" sz="2000" dirty="0" smtClean="0"/>
              <a:t>a common </a:t>
            </a:r>
            <a:r>
              <a:rPr lang="en-US" sz="2000" dirty="0"/>
              <a:t>dictionary of terms;</a:t>
            </a:r>
          </a:p>
          <a:p>
            <a:pPr lvl="1"/>
            <a:r>
              <a:rPr lang="en-US" sz="2000" dirty="0"/>
              <a:t>a </a:t>
            </a:r>
            <a:r>
              <a:rPr lang="en-US" sz="2000" dirty="0" smtClean="0"/>
              <a:t>formal </a:t>
            </a:r>
            <a:r>
              <a:rPr lang="en-US" sz="2000" dirty="0"/>
              <a:t>interpretation of the domain.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Ontologies permit to:</a:t>
            </a:r>
          </a:p>
          <a:p>
            <a:pPr lvl="1"/>
            <a:r>
              <a:rPr lang="en-US" sz="2000" dirty="0"/>
              <a:t>solve ambiguities;</a:t>
            </a:r>
          </a:p>
          <a:p>
            <a:pPr lvl="1"/>
            <a:r>
              <a:rPr lang="en-US" sz="2000" dirty="0"/>
              <a:t>share knowledge (not only between humans, but also between machines);</a:t>
            </a:r>
          </a:p>
          <a:p>
            <a:pPr lvl="1"/>
            <a:r>
              <a:rPr lang="en-US" sz="2000" dirty="0"/>
              <a:t>use automatic reasoning techniques.</a:t>
            </a:r>
          </a:p>
        </p:txBody>
      </p:sp>
    </p:spTree>
    <p:extLst>
      <p:ext uri="{BB962C8B-B14F-4D97-AF65-F5344CB8AC3E}">
        <p14:creationId xmlns:p14="http://schemas.microsoft.com/office/powerpoint/2010/main" val="88761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ontologies in IR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r>
              <a:rPr lang="en-US" sz="2400" dirty="0" smtClean="0"/>
              <a:t>Exploit </a:t>
            </a:r>
            <a:r>
              <a:rPr lang="en-US" sz="2400" dirty="0"/>
              <a:t>metadata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Question Answering</a:t>
            </a:r>
            <a:endParaRPr lang="en-US" sz="2400" dirty="0"/>
          </a:p>
          <a:p>
            <a:pPr lvl="1"/>
            <a:r>
              <a:rPr lang="en-US" sz="2000" dirty="0"/>
              <a:t>“which president …”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smtClean="0"/>
              <a:t>“JFK </a:t>
            </a:r>
            <a:r>
              <a:rPr lang="en-US" sz="2000" dirty="0"/>
              <a:t>is-a President”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Extraction of triples from text</a:t>
            </a:r>
          </a:p>
          <a:p>
            <a:pPr lvl="1"/>
            <a:r>
              <a:rPr lang="en-US" sz="2000" dirty="0"/>
              <a:t>applying NLP parsers for extracting dependencies</a:t>
            </a:r>
          </a:p>
        </p:txBody>
      </p:sp>
    </p:spTree>
    <p:extLst>
      <p:ext uri="{BB962C8B-B14F-4D97-AF65-F5344CB8AC3E}">
        <p14:creationId xmlns:p14="http://schemas.microsoft.com/office/powerpoint/2010/main" val="110973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thesaurus?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/>
              <a:t>A “coarse” version of ontologies</a:t>
            </a:r>
          </a:p>
          <a:p>
            <a:endParaRPr lang="en-US" sz="2400" dirty="0"/>
          </a:p>
          <a:p>
            <a:r>
              <a:rPr lang="en-US" sz="2400" dirty="0"/>
              <a:t>Generally, 3 kinds of relations are represented:</a:t>
            </a:r>
          </a:p>
          <a:p>
            <a:pPr lvl="1"/>
            <a:r>
              <a:rPr lang="en-US" sz="2000" dirty="0"/>
              <a:t>hierarchical (generalization/specialization)</a:t>
            </a:r>
          </a:p>
          <a:p>
            <a:pPr lvl="1"/>
            <a:r>
              <a:rPr lang="en-US" sz="2000" dirty="0"/>
              <a:t>equivalence (</a:t>
            </a:r>
            <a:r>
              <a:rPr lang="en-US" sz="2000" dirty="0" err="1"/>
              <a:t>synonymity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associative (other kind of relationships)</a:t>
            </a:r>
          </a:p>
          <a:p>
            <a:endParaRPr lang="en-US" sz="2400" dirty="0"/>
          </a:p>
          <a:p>
            <a:r>
              <a:rPr lang="en-US" sz="2400" dirty="0"/>
              <a:t>Extensive </a:t>
            </a:r>
            <a:r>
              <a:rPr lang="en-US" sz="2400" dirty="0" smtClean="0"/>
              <a:t>resources </a:t>
            </a:r>
            <a:r>
              <a:rPr lang="en-US" sz="2400" dirty="0"/>
              <a:t>used for query expansion approaches [Bhogal2007, Grootjen2006</a:t>
            </a:r>
            <a:r>
              <a:rPr lang="en-US" sz="2400" dirty="0" smtClean="0"/>
              <a:t>, Qiu1993, Mandala2000</a:t>
            </a:r>
            <a:r>
              <a:rPr lang="en-US" sz="2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6382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Machine-readable dictionaries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r>
              <a:rPr lang="en-US" sz="2200" dirty="0" smtClean="0"/>
              <a:t>A </a:t>
            </a:r>
            <a:r>
              <a:rPr lang="en-US" sz="2200" dirty="0"/>
              <a:t>dictionary in an electronic form.</a:t>
            </a:r>
          </a:p>
          <a:p>
            <a:r>
              <a:rPr lang="en-US" sz="2200" dirty="0"/>
              <a:t>The power of MRD is characterized by word senses. [Kilgariff1997, Lakoff1987, Ruhl1989]</a:t>
            </a:r>
          </a:p>
          <a:p>
            <a:endParaRPr lang="en-US" sz="2200" dirty="0"/>
          </a:p>
          <a:p>
            <a:r>
              <a:rPr lang="en-US" sz="2200" b="1" dirty="0"/>
              <a:t>Identity of meaning</a:t>
            </a:r>
            <a:r>
              <a:rPr lang="en-US" sz="2200" dirty="0"/>
              <a:t>: synonyms [Gove1973]</a:t>
            </a:r>
          </a:p>
          <a:p>
            <a:r>
              <a:rPr lang="en-US" sz="2200" b="1" dirty="0"/>
              <a:t>Inclusion of meaning</a:t>
            </a:r>
            <a:r>
              <a:rPr lang="en-US" sz="2200" dirty="0"/>
              <a:t>: hyponymy or </a:t>
            </a:r>
            <a:r>
              <a:rPr lang="en-US" sz="2200" dirty="0" err="1"/>
              <a:t>hyperonymy</a:t>
            </a:r>
            <a:r>
              <a:rPr lang="en-US" sz="2200" dirty="0"/>
              <a:t>; </a:t>
            </a:r>
            <a:r>
              <a:rPr lang="en-US" sz="2200" dirty="0" err="1"/>
              <a:t>troponymy</a:t>
            </a:r>
            <a:r>
              <a:rPr lang="en-US" sz="2200" dirty="0"/>
              <a:t> [Cruse1986, Green2002, Fellbaum1998]</a:t>
            </a:r>
          </a:p>
          <a:p>
            <a:pPr lvl="1"/>
            <a:r>
              <a:rPr lang="en-US" dirty="0"/>
              <a:t>transitive </a:t>
            </a:r>
            <a:r>
              <a:rPr lang="en-US" dirty="0" smtClean="0"/>
              <a:t>relationship</a:t>
            </a:r>
          </a:p>
          <a:p>
            <a:pPr marL="540000" lvl="1" indent="0">
              <a:buNone/>
            </a:pPr>
            <a:endParaRPr lang="en-US" dirty="0"/>
          </a:p>
          <a:p>
            <a:r>
              <a:rPr lang="en-US" sz="2200" b="1" dirty="0"/>
              <a:t>Part-whole meaning</a:t>
            </a:r>
            <a:r>
              <a:rPr lang="en-US" sz="2200" dirty="0"/>
              <a:t>: </a:t>
            </a:r>
            <a:r>
              <a:rPr lang="en-US" sz="2200" dirty="0" err="1"/>
              <a:t>meronymy</a:t>
            </a:r>
            <a:r>
              <a:rPr lang="en-US" sz="2200" dirty="0"/>
              <a:t> (has part), </a:t>
            </a:r>
            <a:r>
              <a:rPr lang="en-US" sz="2200" dirty="0" err="1"/>
              <a:t>holonymy</a:t>
            </a:r>
            <a:r>
              <a:rPr lang="en-US" sz="2200" dirty="0"/>
              <a:t> (part of) [Green2002, Cruse1986, Evens1986]</a:t>
            </a:r>
          </a:p>
          <a:p>
            <a:r>
              <a:rPr lang="en-US" sz="2200" b="1" dirty="0"/>
              <a:t>Opposite meaning</a:t>
            </a:r>
            <a:r>
              <a:rPr lang="en-US" sz="2200" dirty="0"/>
              <a:t>: </a:t>
            </a:r>
            <a:r>
              <a:rPr lang="en-US" sz="2200" dirty="0" err="1"/>
              <a:t>antonymy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0820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" y="1556792"/>
            <a:ext cx="9138443" cy="4824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720000" indent="-540000" algn="l" defTabSz="449263" rtl="0" eaLnBrk="0" fontAlgn="base" hangingPunct="0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defRPr>
            </a:lvl1pPr>
            <a:lvl2pPr marL="900000" indent="-360000" algn="l" defTabSz="449263" rtl="0" eaLnBrk="0" fontAlgn="base" hangingPunct="0">
              <a:lnSpc>
                <a:spcPct val="93000"/>
              </a:lnSpc>
              <a:spcBef>
                <a:spcPts val="12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90000"/>
              <a:buFont typeface="Wingdings" pitchFamily="2" charset="2"/>
              <a:buChar char="§"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defRPr>
            </a:lvl2pPr>
            <a:lvl3pPr marL="1314450" indent="-400050" algn="l" defTabSz="449263" rtl="0" eaLnBrk="0" fontAlgn="base" hangingPunct="0">
              <a:lnSpc>
                <a:spcPct val="93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+mj-lt"/>
              <a:buAutoNum type="romanLcPeriod"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defRPr>
            </a:lvl3pPr>
            <a:lvl4pPr marL="1714500" indent="-342900" algn="l" defTabSz="449263" rtl="0" eaLnBrk="0" fontAlgn="base" hangingPunct="0">
              <a:lnSpc>
                <a:spcPct val="93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+mj-lt"/>
              <a:buAutoNum type="alphaLcPeriod"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5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defRPr>
            </a:lvl5pPr>
            <a:lvl6pPr marL="2514600" indent="-228600" algn="l" defTabSz="449263" rtl="0" eaLnBrk="0" fontAlgn="base" hangingPunct="0">
              <a:lnSpc>
                <a:spcPct val="93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lnSpc>
                <a:spcPct val="93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lnSpc>
                <a:spcPct val="93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lnSpc>
                <a:spcPct val="93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endParaRPr lang="en-US" kern="0" dirty="0" smtClean="0"/>
          </a:p>
          <a:p>
            <a:pPr marL="0" indent="0">
              <a:buSzPct val="100000"/>
              <a:buFont typeface="Arial" panose="020B0604020202020204" pitchFamily="34" charset="0"/>
              <a:buNone/>
            </a:pPr>
            <a:endParaRPr lang="en-US" kern="0" dirty="0" smtClean="0"/>
          </a:p>
          <a:p>
            <a:pPr marL="0" indent="0">
              <a:buSzPct val="100000"/>
              <a:buFont typeface="Arial" panose="020B0604020202020204" pitchFamily="34" charset="0"/>
              <a:buNone/>
            </a:pPr>
            <a:endParaRPr lang="en-US" kern="0" dirty="0" smtClean="0"/>
          </a:p>
          <a:p>
            <a:pPr marL="0" indent="0" algn="ctr">
              <a:buSzPct val="100000"/>
              <a:buFont typeface="Arial" panose="020B0604020202020204" pitchFamily="34" charset="0"/>
              <a:buNone/>
            </a:pPr>
            <a:endParaRPr lang="en-US" kern="0" dirty="0" smtClean="0"/>
          </a:p>
          <a:p>
            <a:pPr marL="0" indent="0" algn="ctr">
              <a:buSzPct val="100000"/>
              <a:buFont typeface="Arial" panose="020B0604020202020204" pitchFamily="34" charset="0"/>
              <a:buNone/>
            </a:pPr>
            <a:r>
              <a:rPr lang="en-US" sz="3200" kern="0" dirty="0" smtClean="0"/>
              <a:t>… let’s see how we can exploit these resources</a:t>
            </a:r>
          </a:p>
          <a:p>
            <a:pPr marL="0" indent="0" algn="ctr">
              <a:buSzPct val="100000"/>
              <a:buFont typeface="Arial" panose="020B0604020202020204" pitchFamily="34" charset="0"/>
              <a:buNone/>
            </a:pPr>
            <a:r>
              <a:rPr lang="en-US" sz="3200" kern="0" dirty="0" smtClean="0"/>
              <a:t>within an information retrieval system…</a:t>
            </a:r>
          </a:p>
        </p:txBody>
      </p:sp>
    </p:spTree>
    <p:extLst>
      <p:ext uri="{BB962C8B-B14F-4D97-AF65-F5344CB8AC3E}">
        <p14:creationId xmlns:p14="http://schemas.microsoft.com/office/powerpoint/2010/main" val="260287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9138444" cy="5040562"/>
          </a:xfrm>
        </p:spPr>
        <p:txBody>
          <a:bodyPr/>
          <a:lstStyle/>
          <a:p>
            <a:pPr marL="180000" indent="0" algn="ctr">
              <a:buNone/>
            </a:pPr>
            <a:r>
              <a:rPr lang="en-US" sz="4800" dirty="0" smtClean="0"/>
              <a:t>PART 2:</a:t>
            </a:r>
          </a:p>
          <a:p>
            <a:pPr marL="180000" indent="0" algn="ctr">
              <a:buNone/>
            </a:pPr>
            <a:endParaRPr lang="en-US" sz="4800" dirty="0"/>
          </a:p>
          <a:p>
            <a:pPr marL="180000" indent="0" algn="ctr">
              <a:buNone/>
            </a:pPr>
            <a:r>
              <a:rPr lang="en-US" sz="4800" dirty="0" smtClean="0"/>
              <a:t>Use of semantic resources</a:t>
            </a:r>
          </a:p>
          <a:p>
            <a:pPr marL="180000" indent="0" algn="ctr">
              <a:buNone/>
            </a:pPr>
            <a:r>
              <a:rPr lang="en-US" sz="4800" dirty="0" smtClean="0"/>
              <a:t>in information retrieval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7840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 and Challenges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r>
              <a:rPr lang="en-US" sz="2400" dirty="0" smtClean="0"/>
              <a:t>How is information </a:t>
            </a:r>
            <a:r>
              <a:rPr lang="en-US" sz="2400" dirty="0"/>
              <a:t>usually represented and </a:t>
            </a:r>
            <a:r>
              <a:rPr lang="en-US" sz="2400" dirty="0" smtClean="0"/>
              <a:t>classified?</a:t>
            </a:r>
            <a:endParaRPr lang="en-US" sz="2400" dirty="0"/>
          </a:p>
          <a:p>
            <a:pPr lvl="1"/>
            <a:r>
              <a:rPr lang="en-US" sz="2000" dirty="0"/>
              <a:t>Documents and Queries are represented using terms.</a:t>
            </a:r>
          </a:p>
          <a:p>
            <a:pPr lvl="1"/>
            <a:r>
              <a:rPr lang="en-US" sz="2000" dirty="0"/>
              <a:t>Indexing:</a:t>
            </a:r>
          </a:p>
          <a:p>
            <a:pPr lvl="2"/>
            <a:r>
              <a:rPr lang="en-US" sz="1800" dirty="0"/>
              <a:t>terms are extracted from each document;</a:t>
            </a:r>
          </a:p>
          <a:p>
            <a:pPr lvl="2"/>
            <a:r>
              <a:rPr lang="en-US" sz="1800" dirty="0"/>
              <a:t>terms frequency of each document is computed (TF);</a:t>
            </a:r>
          </a:p>
          <a:p>
            <a:pPr lvl="2"/>
            <a:r>
              <a:rPr lang="en-US" sz="1800" dirty="0"/>
              <a:t>terms frequency over the entire index is computed (IDF).</a:t>
            </a:r>
          </a:p>
          <a:p>
            <a:pPr lvl="1"/>
            <a:r>
              <a:rPr lang="en-US" sz="2000" dirty="0"/>
              <a:t>Searching:</a:t>
            </a:r>
          </a:p>
          <a:p>
            <a:pPr lvl="2"/>
            <a:r>
              <a:rPr lang="en-US" sz="1800" dirty="0"/>
              <a:t>the vector space model </a:t>
            </a:r>
            <a:r>
              <a:rPr lang="en-US" sz="1800" dirty="0" smtClean="0"/>
              <a:t>(or a customized version of it) is </a:t>
            </a:r>
            <a:r>
              <a:rPr lang="en-US" sz="1800" dirty="0"/>
              <a:t>used to computed the similarity between documents and queries;</a:t>
            </a:r>
          </a:p>
          <a:p>
            <a:pPr lvl="2"/>
            <a:r>
              <a:rPr lang="en-US" sz="1800" dirty="0"/>
              <a:t>queries are generally expanded to increase the recall of the system.</a:t>
            </a:r>
          </a:p>
        </p:txBody>
      </p:sp>
    </p:spTree>
    <p:extLst>
      <p:ext uri="{BB962C8B-B14F-4D97-AF65-F5344CB8AC3E}">
        <p14:creationId xmlns:p14="http://schemas.microsoft.com/office/powerpoint/2010/main" val="228079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of the </a:t>
            </a:r>
            <a:r>
              <a:rPr lang="en-US" dirty="0" smtClean="0"/>
              <a:t>Term-Based </a:t>
            </a:r>
            <a:r>
              <a:rPr lang="en-US" dirty="0"/>
              <a:t>representation – 1/2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“semantic connections” between terms in documents </a:t>
            </a:r>
            <a:r>
              <a:rPr lang="en-US" sz="2400" dirty="0" smtClean="0"/>
              <a:t>and queries </a:t>
            </a:r>
            <a:r>
              <a:rPr lang="en-US" sz="2400" dirty="0"/>
              <a:t>are not considered.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Different vector positions may be allocated to the synonyms of the same term:</a:t>
            </a:r>
          </a:p>
          <a:p>
            <a:pPr lvl="1"/>
            <a:r>
              <a:rPr lang="en-US" sz="2000" dirty="0"/>
              <a:t>the importance of a </a:t>
            </a:r>
            <a:r>
              <a:rPr lang="en-US" sz="2000" dirty="0" smtClean="0"/>
              <a:t>specific </a:t>
            </a:r>
            <a:r>
              <a:rPr lang="en-US" sz="2000" dirty="0"/>
              <a:t>concept is distributed among different vector </a:t>
            </a:r>
            <a:r>
              <a:rPr lang="en-US" sz="2000" dirty="0" smtClean="0"/>
              <a:t>components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information </a:t>
            </a:r>
            <a:r>
              <a:rPr lang="en-US" sz="2000" dirty="0"/>
              <a:t>loss.</a:t>
            </a:r>
          </a:p>
        </p:txBody>
      </p:sp>
    </p:spTree>
    <p:extLst>
      <p:ext uri="{BB962C8B-B14F-4D97-AF65-F5344CB8AC3E}">
        <p14:creationId xmlns:p14="http://schemas.microsoft.com/office/powerpoint/2010/main" val="17612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of the </a:t>
            </a:r>
            <a:r>
              <a:rPr lang="en-US" dirty="0" smtClean="0"/>
              <a:t>Term-Based </a:t>
            </a:r>
            <a:r>
              <a:rPr lang="en-US" dirty="0"/>
              <a:t>representation – </a:t>
            </a:r>
            <a:r>
              <a:rPr lang="en-US" dirty="0" smtClean="0"/>
              <a:t>2/2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18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query expansion has to be used carefully.</a:t>
            </a:r>
          </a:p>
          <a:p>
            <a:pPr lvl="1"/>
            <a:r>
              <a:rPr lang="en-US" sz="2000" dirty="0"/>
              <a:t>It is more easy to increase the recall of a system with respect to its precision. Which is better? [Abdelali2007]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/>
              <a:t>In the worst case, the size of a document vector could be close to the number of terms used in the repository:</a:t>
            </a:r>
          </a:p>
          <a:p>
            <a:pPr lvl="1"/>
            <a:r>
              <a:rPr lang="en-US" sz="2000" dirty="0"/>
              <a:t>in general, the number of concepts is less than the number of words;</a:t>
            </a:r>
          </a:p>
          <a:p>
            <a:pPr lvl="1"/>
            <a:r>
              <a:rPr lang="en-US" sz="2000" dirty="0"/>
              <a:t>the time needed to compare documents is </a:t>
            </a:r>
            <a:r>
              <a:rPr lang="en-US" sz="2000" dirty="0" smtClean="0"/>
              <a:t>higher.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945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Behind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r>
              <a:rPr lang="en-US" sz="2400" dirty="0" smtClean="0"/>
              <a:t>Using concepts (in particular WordNet’s </a:t>
            </a:r>
            <a:r>
              <a:rPr lang="en-US" sz="2400" dirty="0" err="1" smtClean="0"/>
              <a:t>synsets</a:t>
            </a:r>
            <a:r>
              <a:rPr lang="en-US" sz="2400" dirty="0"/>
              <a:t>)</a:t>
            </a:r>
            <a:r>
              <a:rPr lang="en-US" sz="2400" dirty="0" smtClean="0"/>
              <a:t> </a:t>
            </a:r>
            <a:r>
              <a:rPr lang="en-US" sz="2400" dirty="0"/>
              <a:t>to represent the terms contained in documents and queries. [Dragoni2012b]</a:t>
            </a:r>
          </a:p>
          <a:p>
            <a:pPr lvl="1"/>
            <a:r>
              <a:rPr lang="en-US" sz="2000" dirty="0" smtClean="0"/>
              <a:t>Documents </a:t>
            </a:r>
            <a:r>
              <a:rPr lang="en-US" sz="2000" dirty="0"/>
              <a:t>and Queries may be represented in the same way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/>
              <a:t>The size of a concept vector is generally smaller than the size of a term vector</a:t>
            </a:r>
            <a:r>
              <a:rPr lang="en-US" sz="2000" dirty="0" smtClean="0"/>
              <a:t>.</a:t>
            </a:r>
            <a:endParaRPr lang="en-US" sz="2000" dirty="0"/>
          </a:p>
          <a:p>
            <a:pPr lvl="1"/>
            <a:r>
              <a:rPr lang="en-US" sz="2000" dirty="0"/>
              <a:t>The issue related to how many and which terms have to be used for query expansion is not considered.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/>
              <a:t>IMPORTANT: This is not a query expansion technique !!!</a:t>
            </a:r>
          </a:p>
        </p:txBody>
      </p:sp>
    </p:spTree>
    <p:extLst>
      <p:ext uri="{BB962C8B-B14F-4D97-AF65-F5344CB8AC3E}">
        <p14:creationId xmlns:p14="http://schemas.microsoft.com/office/powerpoint/2010/main" val="635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Brief introduction to ontologies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Use of semantic resources in information retrieval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without semantic annotations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with semantic annotations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Focus on the medical domain: why and how.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Material: </a:t>
            </a:r>
            <a:r>
              <a:rPr lang="en-US" sz="2400" dirty="0" smtClean="0"/>
              <a:t>   </a:t>
            </a:r>
            <a:r>
              <a:rPr lang="en-US" sz="3200" b="1" dirty="0" smtClean="0"/>
              <a:t>https</a:t>
            </a:r>
            <a:r>
              <a:rPr lang="en-US" sz="3200" b="1" dirty="0"/>
              <a:t>://goo.gl/CzFrsm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96660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simple example 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20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close vocabulary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70" y="2708920"/>
            <a:ext cx="4947627" cy="331063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41094"/>
            <a:ext cx="3304762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simple example 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21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close vocabulary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40968"/>
            <a:ext cx="4381998" cy="267028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9" y="2932661"/>
            <a:ext cx="5065670" cy="308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2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simple example 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22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to compute concepts’ weight?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74133"/>
            <a:ext cx="7230312" cy="131896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693716"/>
            <a:ext cx="3326649" cy="132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simple example 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r>
              <a:rPr lang="en-US" dirty="0"/>
              <a:t>how is </a:t>
            </a:r>
            <a:r>
              <a:rPr lang="en-US" dirty="0" smtClean="0"/>
              <a:t>each </a:t>
            </a:r>
            <a:r>
              <a:rPr lang="en-US" dirty="0"/>
              <a:t>concept of the </a:t>
            </a:r>
            <a:r>
              <a:rPr lang="en-US" dirty="0" smtClean="0"/>
              <a:t>vocabulary </a:t>
            </a:r>
            <a:r>
              <a:rPr lang="en-US" dirty="0" smtClean="0"/>
              <a:t>represented</a:t>
            </a:r>
            <a:r>
              <a:rPr lang="en-US" dirty="0" smtClean="0"/>
              <a:t>?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80000" indent="0">
              <a:buNone/>
            </a:pPr>
            <a:endParaRPr lang="en-US" dirty="0"/>
          </a:p>
          <a:p>
            <a:pPr marL="180000" indent="0">
              <a:buNone/>
            </a:pPr>
            <a:endParaRPr lang="en-US" dirty="0" smtClean="0"/>
          </a:p>
          <a:p>
            <a:r>
              <a:rPr lang="en-US" dirty="0" smtClean="0"/>
              <a:t>for example the document D</a:t>
            </a:r>
            <a:r>
              <a:rPr lang="en-US" baseline="-25000" dirty="0" smtClean="0"/>
              <a:t>1</a:t>
            </a:r>
            <a:r>
              <a:rPr lang="en-US" dirty="0" smtClean="0"/>
              <a:t>: “</a:t>
            </a:r>
            <a:r>
              <a:rPr lang="en-US" dirty="0" smtClean="0"/>
              <a:t>x </a:t>
            </a:r>
            <a:r>
              <a:rPr lang="en-US" dirty="0" err="1" smtClean="0"/>
              <a:t>x</a:t>
            </a:r>
            <a:r>
              <a:rPr lang="en-US" dirty="0" smtClean="0"/>
              <a:t> y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z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00808"/>
            <a:ext cx="4464496" cy="28758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706095"/>
            <a:ext cx="7428384" cy="45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6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that we evaluated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24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r>
              <a:rPr lang="en-US" dirty="0" smtClean="0"/>
              <a:t>Experiments </a:t>
            </a:r>
            <a:r>
              <a:rPr lang="en-US" dirty="0"/>
              <a:t>on the TREC Ad-Hoc Collection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sz="2000" dirty="0"/>
              <a:t>Results have been compared with the IRS presented at TREC-7 and TREC-8 </a:t>
            </a:r>
            <a:r>
              <a:rPr lang="en-US" sz="2000" dirty="0" smtClean="0"/>
              <a:t>conference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Only the systems that implements a semantic representation of queries have been considered</a:t>
            </a:r>
            <a:r>
              <a:rPr lang="en-US" sz="2000" dirty="0" smtClean="0"/>
              <a:t>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Over dozens of runs, the three systems that performs better at recall </a:t>
            </a:r>
            <a:r>
              <a:rPr lang="en-US" sz="2000" dirty="0" smtClean="0"/>
              <a:t>0.1 </a:t>
            </a:r>
            <a:r>
              <a:rPr lang="en-US" sz="2000" dirty="0"/>
              <a:t>have been chosen. [Spink2006]</a:t>
            </a:r>
          </a:p>
        </p:txBody>
      </p:sp>
    </p:spTree>
    <p:extLst>
      <p:ext uri="{BB962C8B-B14F-4D97-AF65-F5344CB8AC3E}">
        <p14:creationId xmlns:p14="http://schemas.microsoft.com/office/powerpoint/2010/main" val="76268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TREC-7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25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223668"/>
              </p:ext>
            </p:extLst>
          </p:nvPr>
        </p:nvGraphicFramePr>
        <p:xfrm>
          <a:off x="215516" y="980728"/>
          <a:ext cx="8784975" cy="2505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8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8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4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P@5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P@10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P@15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P@30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MAP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Term-Based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0.444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0.414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0.375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0.348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0.199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AT&amp;T Labs 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0.644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0.558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0.499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0.419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0.296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AT&amp;T Labs 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0.644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0.558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0.497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0.413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0.294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 University, Sheffield, Microsoft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0.572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0.542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0.507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0.412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0.288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Ontology Indexing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0.656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0.588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0.501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0.397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0.309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3668005"/>
            <a:ext cx="4212468" cy="256930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4248472" cy="25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TREC-8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179813"/>
              </p:ext>
            </p:extLst>
          </p:nvPr>
        </p:nvGraphicFramePr>
        <p:xfrm>
          <a:off x="215516" y="980728"/>
          <a:ext cx="8784975" cy="2505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8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8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4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P@5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P@10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P@15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P@30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MAP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Term-Based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0.476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0.436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0.389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0.362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0.243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 Watson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0.588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0.504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0.472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0.410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0.301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Microsoft Research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0.580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0.550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0.499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0.425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0.317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TwentyOne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0.500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0.454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0.433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0.368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0.292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Ontology Indexing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0.616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0.572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0.485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0.415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0.315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920" y="3645024"/>
            <a:ext cx="4248472" cy="259126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7" y="3645024"/>
            <a:ext cx="4191117" cy="25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considerations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27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r>
              <a:rPr lang="en-US" sz="2400" dirty="0"/>
              <a:t>Two drawbacks have been identified:</a:t>
            </a:r>
          </a:p>
          <a:p>
            <a:endParaRPr lang="en-US" sz="2400" dirty="0"/>
          </a:p>
          <a:p>
            <a:pPr lvl="1"/>
            <a:r>
              <a:rPr lang="en-US" sz="2000" dirty="0"/>
              <a:t>The absence of some terms in the ontology, (in particular terms related to specific domains like biomedical, mechanical, business, etc.), may </a:t>
            </a:r>
            <a:r>
              <a:rPr lang="en-US" sz="2000" dirty="0" smtClean="0"/>
              <a:t>affect </a:t>
            </a:r>
            <a:r>
              <a:rPr lang="en-US" sz="2000" dirty="0"/>
              <a:t>the final retrieval result.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800" dirty="0"/>
              <a:t>a more complete knowledge base is needed.</a:t>
            </a:r>
          </a:p>
          <a:p>
            <a:endParaRPr lang="en-US" sz="2400" dirty="0"/>
          </a:p>
          <a:p>
            <a:pPr lvl="1"/>
            <a:r>
              <a:rPr lang="en-US" sz="2000" dirty="0"/>
              <a:t>Term ambiguity. By using a Word Sense Disambiguation approach, concepts associated with incorrect senses would be discarded or weighted less.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800" dirty="0"/>
              <a:t>a Word Sense Disambiguation algorithm is required: but it has to be used carefully.</a:t>
            </a:r>
          </a:p>
        </p:txBody>
      </p:sp>
    </p:spTree>
    <p:extLst>
      <p:ext uri="{BB962C8B-B14F-4D97-AF65-F5344CB8AC3E}">
        <p14:creationId xmlns:p14="http://schemas.microsoft.com/office/powerpoint/2010/main" val="42290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 words on disambiguation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28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6" y="1556792"/>
            <a:ext cx="803892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 words on disambiguation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29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6" y="1594159"/>
            <a:ext cx="8202228" cy="421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7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9138444" cy="5040562"/>
          </a:xfrm>
        </p:spPr>
        <p:txBody>
          <a:bodyPr/>
          <a:lstStyle/>
          <a:p>
            <a:pPr marL="180000" indent="0" algn="ctr">
              <a:buNone/>
            </a:pPr>
            <a:r>
              <a:rPr lang="en-US" sz="4800" dirty="0" smtClean="0"/>
              <a:t>PART 1:</a:t>
            </a:r>
          </a:p>
          <a:p>
            <a:pPr marL="180000" indent="0" algn="ctr">
              <a:buNone/>
            </a:pPr>
            <a:endParaRPr lang="en-US" sz="4800" dirty="0"/>
          </a:p>
          <a:p>
            <a:pPr marL="180000" indent="0" algn="ctr">
              <a:buNone/>
            </a:pPr>
            <a:r>
              <a:rPr lang="en-US" sz="4800" dirty="0" smtClean="0"/>
              <a:t>Brief introduction to ontologies.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0431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30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r>
              <a:rPr lang="en-US" dirty="0"/>
              <a:t>the use of </a:t>
            </a:r>
            <a:r>
              <a:rPr lang="en-US" dirty="0" smtClean="0"/>
              <a:t>thesauri or machine-readable </a:t>
            </a:r>
            <a:r>
              <a:rPr lang="en-US" dirty="0"/>
              <a:t>dictionaries is suitable for implementing a first semantic engine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but </a:t>
            </a:r>
            <a:r>
              <a:rPr lang="en-US" dirty="0" smtClean="0"/>
              <a:t>by using ontologies </a:t>
            </a:r>
            <a:r>
              <a:rPr lang="en-US" dirty="0"/>
              <a:t>we </a:t>
            </a:r>
            <a:r>
              <a:rPr lang="en-US" dirty="0" smtClean="0"/>
              <a:t>might access to more information</a:t>
            </a:r>
            <a:endParaRPr lang="en-US" dirty="0"/>
          </a:p>
          <a:p>
            <a:pPr lvl="1"/>
            <a:r>
              <a:rPr lang="en-US" dirty="0"/>
              <a:t>properties</a:t>
            </a:r>
          </a:p>
          <a:p>
            <a:pPr lvl="1"/>
            <a:r>
              <a:rPr lang="en-US" dirty="0"/>
              <a:t>attributes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the problem is: how can we exploit all these information?</a:t>
            </a:r>
          </a:p>
        </p:txBody>
      </p:sp>
    </p:spTree>
    <p:extLst>
      <p:ext uri="{BB962C8B-B14F-4D97-AF65-F5344CB8AC3E}">
        <p14:creationId xmlns:p14="http://schemas.microsoft.com/office/powerpoint/2010/main" val="35925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Ontology enhanced IR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31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r>
              <a:rPr lang="en-US" dirty="0"/>
              <a:t>Enrichment of documents (and queries) with information coming from semantic resources</a:t>
            </a:r>
          </a:p>
          <a:p>
            <a:pPr lvl="1"/>
            <a:r>
              <a:rPr lang="en-US" dirty="0"/>
              <a:t>information expansion: adding synonyms, antonyms, … not new but still helpful</a:t>
            </a:r>
          </a:p>
          <a:p>
            <a:pPr lvl="1"/>
            <a:r>
              <a:rPr lang="en-US" dirty="0"/>
              <a:t>annotations: relation or association between a semantic entity and a </a:t>
            </a:r>
            <a:r>
              <a:rPr lang="en-US" dirty="0" smtClean="0"/>
              <a:t>document</a:t>
            </a:r>
          </a:p>
          <a:p>
            <a:endParaRPr lang="en-US" dirty="0"/>
          </a:p>
          <a:p>
            <a:r>
              <a:rPr lang="en-US" dirty="0"/>
              <a:t>Most of the information expansion systems are based on WordNet and the Roget’s </a:t>
            </a:r>
            <a:r>
              <a:rPr lang="en-US" dirty="0" smtClean="0"/>
              <a:t>Thesaurus</a:t>
            </a:r>
          </a:p>
          <a:p>
            <a:endParaRPr lang="en-US" dirty="0"/>
          </a:p>
          <a:p>
            <a:r>
              <a:rPr lang="en-US" dirty="0"/>
              <a:t>Systems using annotations are </a:t>
            </a:r>
            <a:r>
              <a:rPr lang="en-US" dirty="0" smtClean="0"/>
              <a:t>connected </a:t>
            </a:r>
            <a:r>
              <a:rPr lang="en-US" dirty="0"/>
              <a:t>with the Linked Open Data cloud, and mainly with Freebase and Wikipedia</a:t>
            </a:r>
          </a:p>
        </p:txBody>
      </p:sp>
    </p:spTree>
    <p:extLst>
      <p:ext uri="{BB962C8B-B14F-4D97-AF65-F5344CB8AC3E}">
        <p14:creationId xmlns:p14="http://schemas.microsoft.com/office/powerpoint/2010/main" val="38952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</a:t>
            </a:r>
            <a:r>
              <a:rPr lang="en-US" dirty="0" smtClean="0"/>
              <a:t>Semantic </a:t>
            </a:r>
            <a:r>
              <a:rPr lang="en-US" dirty="0"/>
              <a:t>IR approaches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32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848795"/>
              </p:ext>
            </p:extLst>
          </p:nvPr>
        </p:nvGraphicFramePr>
        <p:xfrm>
          <a:off x="179388" y="1020152"/>
          <a:ext cx="8856662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8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Criterion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Approaches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Semantic knowledge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representation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Statistical [Deerwester1990]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Linguistic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conceptualization [Gonzalo1998, Mandala1998, Giunchiglia2009]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Ontology-based [Guha2003, Popov2004]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Scope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 search [Finin2005,Fernandez2008]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Limited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domain repositories [Popov2004]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Desktop search [Chirita2005]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Query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Keyword query [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Guha2003]</a:t>
                      </a:r>
                      <a:endParaRPr lang="en-US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Natural language query [Lopez2009]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Controlled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natural language query [Bernstein2006, Cohen2003]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Structured query based on ontology query language [notes]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Content retrieved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retrieval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Information retrieval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Content ranking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ranking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Keyword-based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ranking [Guha2003]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Semantic-based ranking [Stojanovic2003]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 of Semantic </a:t>
            </a:r>
            <a:r>
              <a:rPr lang="en-US" dirty="0" smtClean="0"/>
              <a:t>IR </a:t>
            </a:r>
            <a:r>
              <a:rPr lang="en-US" dirty="0"/>
              <a:t>approaches – 1/2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33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942107"/>
              </p:ext>
            </p:extLst>
          </p:nvPr>
        </p:nvGraphicFramePr>
        <p:xfrm>
          <a:off x="179388" y="1223104"/>
          <a:ext cx="8856661" cy="403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Criterion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Limitation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Semantic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Semantic knowledge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representation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exploitation of the full potential of an ontological language,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beyond those that could be reduced to conventional classification schemes.</a:t>
                      </a:r>
                      <a:endParaRPr lang="en-US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(Partially)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Scope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scalability to large and heterogeneous repositories of documents.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Goal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Boolean retrieval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models where the Information Retrieval problem is reduced to a data retrieval task.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Query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Limited usability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80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 of Semantic </a:t>
            </a:r>
            <a:r>
              <a:rPr lang="en-US" dirty="0" smtClean="0"/>
              <a:t>IR </a:t>
            </a:r>
            <a:r>
              <a:rPr lang="en-US" dirty="0"/>
              <a:t>approaches – </a:t>
            </a:r>
            <a:r>
              <a:rPr lang="en-US" dirty="0" smtClean="0"/>
              <a:t>2/2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34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212733"/>
              </p:ext>
            </p:extLst>
          </p:nvPr>
        </p:nvGraphicFramePr>
        <p:xfrm>
          <a:off x="179388" y="1484784"/>
          <a:ext cx="8856661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Criterion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Limitation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Semantic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Content retrieved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Focus on textual content: no management of different formats (multimedia)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(Partially)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(Partially)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Content ranking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Lack of semantic ranking criterion. The ranking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(if provided relies on keyword-based approaches.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Coverage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Knowledge incompleteness. [Croft1986]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(Partially)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Evaluation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Lack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standard evaluation frameworks. [Giunchiglia2009]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58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basic ontology-based IR model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35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e 4"/>
          <p:cNvSpPr/>
          <p:nvPr/>
        </p:nvSpPr>
        <p:spPr bwMode="auto">
          <a:xfrm>
            <a:off x="1475656" y="1224815"/>
            <a:ext cx="1368152" cy="648072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SPARQL Editor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ttangolo arrotondato 6"/>
          <p:cNvSpPr/>
          <p:nvPr/>
        </p:nvSpPr>
        <p:spPr bwMode="auto">
          <a:xfrm>
            <a:off x="3396639" y="1209537"/>
            <a:ext cx="1512168" cy="648072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0">
                <a:srgbClr val="85C2FF"/>
              </a:gs>
              <a:gs pos="0">
                <a:srgbClr val="C4D6EB"/>
              </a:gs>
              <a:gs pos="100000">
                <a:srgbClr val="FFEBFA">
                  <a:alpha val="0"/>
                </a:srgbClr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SPARQL</a:t>
            </a:r>
          </a:p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Query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e 7"/>
          <p:cNvSpPr/>
          <p:nvPr/>
        </p:nvSpPr>
        <p:spPr bwMode="auto">
          <a:xfrm>
            <a:off x="5580111" y="1209537"/>
            <a:ext cx="1512168" cy="648072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Query Processing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e 8"/>
          <p:cNvSpPr/>
          <p:nvPr/>
        </p:nvSpPr>
        <p:spPr bwMode="auto">
          <a:xfrm>
            <a:off x="5287195" y="2776827"/>
            <a:ext cx="1459149" cy="648072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Searching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e 9"/>
          <p:cNvSpPr/>
          <p:nvPr/>
        </p:nvSpPr>
        <p:spPr bwMode="auto">
          <a:xfrm>
            <a:off x="5332694" y="5604711"/>
            <a:ext cx="1368152" cy="648072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Indexing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1212118" y="2782545"/>
            <a:ext cx="1368152" cy="648072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Ranking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ttangolo arrotondato 11"/>
          <p:cNvSpPr/>
          <p:nvPr/>
        </p:nvSpPr>
        <p:spPr bwMode="auto">
          <a:xfrm>
            <a:off x="7543826" y="1992192"/>
            <a:ext cx="1512168" cy="648072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0">
                <a:srgbClr val="85C2FF"/>
              </a:gs>
              <a:gs pos="0">
                <a:srgbClr val="C4D6EB"/>
              </a:gs>
              <a:gs pos="100000">
                <a:srgbClr val="FFEBFA">
                  <a:alpha val="0"/>
                </a:srgbClr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Semantic Entities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Cilindro 12"/>
          <p:cNvSpPr/>
          <p:nvPr/>
        </p:nvSpPr>
        <p:spPr bwMode="auto">
          <a:xfrm>
            <a:off x="2760676" y="5568707"/>
            <a:ext cx="1852585" cy="720080"/>
          </a:xfrm>
          <a:prstGeom prst="ca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Ontology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ilindro 13"/>
          <p:cNvSpPr/>
          <p:nvPr/>
        </p:nvSpPr>
        <p:spPr bwMode="auto">
          <a:xfrm>
            <a:off x="7295761" y="5568707"/>
            <a:ext cx="1617188" cy="720080"/>
          </a:xfrm>
          <a:prstGeom prst="ca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Document Corpus</a:t>
            </a:r>
          </a:p>
        </p:txBody>
      </p:sp>
      <p:sp>
        <p:nvSpPr>
          <p:cNvPr id="15" name="Documento multiplo 14"/>
          <p:cNvSpPr/>
          <p:nvPr/>
        </p:nvSpPr>
        <p:spPr bwMode="auto">
          <a:xfrm>
            <a:off x="1161900" y="4401108"/>
            <a:ext cx="1296144" cy="1008112"/>
          </a:xfrm>
          <a:prstGeom prst="flowChartMultidocumen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Ranked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Documents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Cilindro 15"/>
          <p:cNvSpPr/>
          <p:nvPr/>
        </p:nvSpPr>
        <p:spPr bwMode="auto">
          <a:xfrm>
            <a:off x="4992961" y="4232312"/>
            <a:ext cx="2047618" cy="720080"/>
          </a:xfrm>
          <a:prstGeom prst="ca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Semantic Index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(weighted annotations)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272648" y="1268760"/>
            <a:ext cx="609854" cy="900850"/>
            <a:chOff x="306633" y="1713593"/>
            <a:chExt cx="609854" cy="900850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713593"/>
              <a:ext cx="576064" cy="576064"/>
            </a:xfrm>
            <a:prstGeom prst="rect">
              <a:avLst/>
            </a:prstGeom>
          </p:spPr>
        </p:pic>
        <p:sp>
          <p:nvSpPr>
            <p:cNvPr id="19" name="CasellaDiTesto 18"/>
            <p:cNvSpPr txBox="1"/>
            <p:nvPr/>
          </p:nvSpPr>
          <p:spPr>
            <a:xfrm>
              <a:off x="306633" y="2321734"/>
              <a:ext cx="609854" cy="29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/>
                  </a:solidFill>
                </a:rPr>
                <a:t>User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3396639" y="2640264"/>
            <a:ext cx="1216622" cy="1368152"/>
            <a:chOff x="3074227" y="2996952"/>
            <a:chExt cx="1216622" cy="1368152"/>
          </a:xfrm>
        </p:grpSpPr>
        <p:grpSp>
          <p:nvGrpSpPr>
            <p:cNvPr id="21" name="Gruppo 20"/>
            <p:cNvGrpSpPr/>
            <p:nvPr/>
          </p:nvGrpSpPr>
          <p:grpSpPr>
            <a:xfrm>
              <a:off x="3195642" y="2996952"/>
              <a:ext cx="944310" cy="932634"/>
              <a:chOff x="1094639" y="3740995"/>
              <a:chExt cx="944310" cy="932634"/>
            </a:xfrm>
          </p:grpSpPr>
          <p:sp>
            <p:nvSpPr>
              <p:cNvPr id="23" name="Documento 22"/>
              <p:cNvSpPr/>
              <p:nvPr/>
            </p:nvSpPr>
            <p:spPr bwMode="auto">
              <a:xfrm>
                <a:off x="1555327" y="3831005"/>
                <a:ext cx="180020" cy="318075"/>
              </a:xfrm>
              <a:prstGeom prst="flowChartDocumen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Ovale 23"/>
              <p:cNvSpPr/>
              <p:nvPr/>
            </p:nvSpPr>
            <p:spPr bwMode="auto">
              <a:xfrm>
                <a:off x="1094639" y="3740995"/>
                <a:ext cx="944310" cy="932634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Documento 24"/>
              <p:cNvSpPr/>
              <p:nvPr/>
            </p:nvSpPr>
            <p:spPr bwMode="auto">
              <a:xfrm>
                <a:off x="1386774" y="4242070"/>
                <a:ext cx="180020" cy="318075"/>
              </a:xfrm>
              <a:prstGeom prst="flowChartDocumen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Documento 25"/>
              <p:cNvSpPr/>
              <p:nvPr/>
            </p:nvSpPr>
            <p:spPr bwMode="auto">
              <a:xfrm>
                <a:off x="1295636" y="3918034"/>
                <a:ext cx="180020" cy="318075"/>
              </a:xfrm>
              <a:prstGeom prst="flowChartDocumen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Documento 26"/>
              <p:cNvSpPr/>
              <p:nvPr/>
            </p:nvSpPr>
            <p:spPr bwMode="auto">
              <a:xfrm>
                <a:off x="1645337" y="4242070"/>
                <a:ext cx="180020" cy="318075"/>
              </a:xfrm>
              <a:prstGeom prst="flowChartDocumen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2" name="CasellaDiTesto 21"/>
            <p:cNvSpPr txBox="1"/>
            <p:nvPr/>
          </p:nvSpPr>
          <p:spPr>
            <a:xfrm>
              <a:off x="3074227" y="3872020"/>
              <a:ext cx="1216622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Unsorted Documents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8" name="Connettore 2 27"/>
          <p:cNvCxnSpPr>
            <a:stCxn id="18" idx="3"/>
            <a:endCxn id="5" idx="2"/>
          </p:cNvCxnSpPr>
          <p:nvPr/>
        </p:nvCxnSpPr>
        <p:spPr bwMode="auto">
          <a:xfrm flipV="1">
            <a:off x="865607" y="1548851"/>
            <a:ext cx="610049" cy="794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Connettore 2 28"/>
          <p:cNvCxnSpPr>
            <a:stCxn id="5" idx="6"/>
            <a:endCxn id="7" idx="1"/>
          </p:cNvCxnSpPr>
          <p:nvPr/>
        </p:nvCxnSpPr>
        <p:spPr bwMode="auto">
          <a:xfrm flipV="1">
            <a:off x="2843808" y="1533573"/>
            <a:ext cx="552831" cy="1527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Connettore 2 29"/>
          <p:cNvCxnSpPr>
            <a:stCxn id="7" idx="3"/>
            <a:endCxn id="8" idx="2"/>
          </p:cNvCxnSpPr>
          <p:nvPr/>
        </p:nvCxnSpPr>
        <p:spPr bwMode="auto">
          <a:xfrm>
            <a:off x="4908807" y="1533573"/>
            <a:ext cx="671304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Connettore 2 30"/>
          <p:cNvCxnSpPr>
            <a:stCxn id="8" idx="6"/>
            <a:endCxn id="12" idx="0"/>
          </p:cNvCxnSpPr>
          <p:nvPr/>
        </p:nvCxnSpPr>
        <p:spPr bwMode="auto">
          <a:xfrm>
            <a:off x="7092279" y="1533573"/>
            <a:ext cx="1207631" cy="45861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Connettore 2 31"/>
          <p:cNvCxnSpPr>
            <a:stCxn id="12" idx="2"/>
            <a:endCxn id="9" idx="6"/>
          </p:cNvCxnSpPr>
          <p:nvPr/>
        </p:nvCxnSpPr>
        <p:spPr bwMode="auto">
          <a:xfrm flipH="1">
            <a:off x="6746344" y="2640264"/>
            <a:ext cx="1553566" cy="46059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Connettore 2 32"/>
          <p:cNvCxnSpPr>
            <a:stCxn id="9" idx="2"/>
            <a:endCxn id="24" idx="6"/>
          </p:cNvCxnSpPr>
          <p:nvPr/>
        </p:nvCxnSpPr>
        <p:spPr bwMode="auto">
          <a:xfrm flipH="1">
            <a:off x="4462364" y="3100863"/>
            <a:ext cx="824831" cy="571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Connettore 2 33"/>
          <p:cNvCxnSpPr>
            <a:stCxn id="13" idx="4"/>
            <a:endCxn id="10" idx="2"/>
          </p:cNvCxnSpPr>
          <p:nvPr/>
        </p:nvCxnSpPr>
        <p:spPr bwMode="auto">
          <a:xfrm>
            <a:off x="4613261" y="5928747"/>
            <a:ext cx="719433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Connettore 2 34"/>
          <p:cNvCxnSpPr>
            <a:stCxn id="14" idx="2"/>
            <a:endCxn id="10" idx="6"/>
          </p:cNvCxnSpPr>
          <p:nvPr/>
        </p:nvCxnSpPr>
        <p:spPr bwMode="auto">
          <a:xfrm flipH="1">
            <a:off x="6700846" y="5928747"/>
            <a:ext cx="594915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Connettore 2 35"/>
          <p:cNvCxnSpPr>
            <a:stCxn id="10" idx="0"/>
            <a:endCxn id="16" idx="3"/>
          </p:cNvCxnSpPr>
          <p:nvPr/>
        </p:nvCxnSpPr>
        <p:spPr bwMode="auto">
          <a:xfrm flipV="1">
            <a:off x="6016770" y="4952392"/>
            <a:ext cx="0" cy="65231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Connettore 2 36"/>
          <p:cNvCxnSpPr>
            <a:stCxn id="16" idx="1"/>
            <a:endCxn id="9" idx="4"/>
          </p:cNvCxnSpPr>
          <p:nvPr/>
        </p:nvCxnSpPr>
        <p:spPr bwMode="auto">
          <a:xfrm flipV="1">
            <a:off x="6016770" y="3424899"/>
            <a:ext cx="0" cy="80741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Connettore 2 37"/>
          <p:cNvCxnSpPr>
            <a:stCxn id="24" idx="2"/>
            <a:endCxn id="11" idx="6"/>
          </p:cNvCxnSpPr>
          <p:nvPr/>
        </p:nvCxnSpPr>
        <p:spPr bwMode="auto">
          <a:xfrm flipH="1">
            <a:off x="2580270" y="3106581"/>
            <a:ext cx="937784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Connettore 2 38"/>
          <p:cNvCxnSpPr>
            <a:stCxn id="11" idx="4"/>
            <a:endCxn id="15" idx="0"/>
          </p:cNvCxnSpPr>
          <p:nvPr/>
        </p:nvCxnSpPr>
        <p:spPr bwMode="auto">
          <a:xfrm>
            <a:off x="1896194" y="3430617"/>
            <a:ext cx="2948" cy="97049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Connettore 2 68"/>
          <p:cNvCxnSpPr>
            <a:stCxn id="15" idx="1"/>
            <a:endCxn id="5" idx="4"/>
          </p:cNvCxnSpPr>
          <p:nvPr/>
        </p:nvCxnSpPr>
        <p:spPr bwMode="auto">
          <a:xfrm rot="10800000" flipH="1">
            <a:off x="1161900" y="1872888"/>
            <a:ext cx="997832" cy="3032277"/>
          </a:xfrm>
          <a:prstGeom prst="bentConnector4">
            <a:avLst>
              <a:gd name="adj1" fmla="val -58229"/>
              <a:gd name="adj2" fmla="val 77158"/>
            </a:avLst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3036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Basic ontology-based IR model - Limits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36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r>
              <a:rPr lang="en-US" dirty="0"/>
              <a:t>Heterogeneity</a:t>
            </a:r>
          </a:p>
          <a:p>
            <a:pPr lvl="1"/>
            <a:r>
              <a:rPr lang="en-US" dirty="0"/>
              <a:t>a single </a:t>
            </a:r>
            <a:r>
              <a:rPr lang="en-US" dirty="0" smtClean="0"/>
              <a:t>ontology </a:t>
            </a:r>
            <a:r>
              <a:rPr lang="en-US" dirty="0"/>
              <a:t>(but also a set of them) cannot </a:t>
            </a:r>
            <a:r>
              <a:rPr lang="en-US" dirty="0" smtClean="0"/>
              <a:t>cover </a:t>
            </a:r>
            <a:r>
              <a:rPr lang="en-US" dirty="0"/>
              <a:t>all possible domains</a:t>
            </a:r>
            <a:br>
              <a:rPr lang="en-US" dirty="0"/>
            </a:b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Scalability</a:t>
            </a:r>
          </a:p>
          <a:p>
            <a:pPr lvl="1"/>
            <a:r>
              <a:rPr lang="en-US" dirty="0"/>
              <a:t>imagine to annotate the Web by using all knowledge bases currently available</a:t>
            </a:r>
          </a:p>
          <a:p>
            <a:pPr lvl="1"/>
            <a:r>
              <a:rPr lang="en-US" dirty="0"/>
              <a:t>a final solution does not exist… but nice and practical approaches can be used</a:t>
            </a:r>
            <a:br>
              <a:rPr lang="en-US" dirty="0"/>
            </a:b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Usability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all the people you know able to write SPARQL </a:t>
            </a:r>
            <a:r>
              <a:rPr lang="en-US" dirty="0" smtClean="0"/>
              <a:t>queries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36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</a:t>
            </a:r>
            <a:r>
              <a:rPr lang="en-US" dirty="0"/>
              <a:t>ontology-based IR model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37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Ovale 40"/>
          <p:cNvSpPr/>
          <p:nvPr/>
        </p:nvSpPr>
        <p:spPr bwMode="auto">
          <a:xfrm>
            <a:off x="1367644" y="1256074"/>
            <a:ext cx="1440160" cy="648072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Nat. Lang. Interface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ttangolo arrotondato 41"/>
          <p:cNvSpPr/>
          <p:nvPr/>
        </p:nvSpPr>
        <p:spPr bwMode="auto">
          <a:xfrm>
            <a:off x="3396639" y="1256074"/>
            <a:ext cx="1512168" cy="648072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0">
                <a:srgbClr val="85C2FF"/>
              </a:gs>
              <a:gs pos="0">
                <a:srgbClr val="C4D6EB"/>
              </a:gs>
              <a:gs pos="100000">
                <a:srgbClr val="FFEBFA">
                  <a:alpha val="0"/>
                </a:srgbClr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Natural Lang.</a:t>
            </a:r>
          </a:p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Query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e 42"/>
          <p:cNvSpPr/>
          <p:nvPr/>
        </p:nvSpPr>
        <p:spPr bwMode="auto">
          <a:xfrm>
            <a:off x="5571080" y="1262551"/>
            <a:ext cx="1512168" cy="648072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Query Processing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e 43"/>
          <p:cNvSpPr/>
          <p:nvPr/>
        </p:nvSpPr>
        <p:spPr bwMode="auto">
          <a:xfrm>
            <a:off x="5428050" y="2693283"/>
            <a:ext cx="1459149" cy="648072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Searching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e 44"/>
          <p:cNvSpPr/>
          <p:nvPr/>
        </p:nvSpPr>
        <p:spPr bwMode="auto">
          <a:xfrm>
            <a:off x="5473549" y="5697252"/>
            <a:ext cx="1368152" cy="648072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Indexing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e 45"/>
          <p:cNvSpPr/>
          <p:nvPr/>
        </p:nvSpPr>
        <p:spPr bwMode="auto">
          <a:xfrm>
            <a:off x="1043608" y="2693283"/>
            <a:ext cx="1368152" cy="648072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Ranking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ttangolo arrotondato 46"/>
          <p:cNvSpPr/>
          <p:nvPr/>
        </p:nvSpPr>
        <p:spPr bwMode="auto">
          <a:xfrm>
            <a:off x="7542267" y="2693283"/>
            <a:ext cx="1512168" cy="648072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0">
                <a:srgbClr val="85C2FF"/>
              </a:gs>
              <a:gs pos="0">
                <a:srgbClr val="C4D6EB"/>
              </a:gs>
              <a:gs pos="100000">
                <a:srgbClr val="FFEBFA">
                  <a:alpha val="0"/>
                </a:srgbClr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Semantic Entities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Cilindro 47"/>
          <p:cNvSpPr/>
          <p:nvPr/>
        </p:nvSpPr>
        <p:spPr bwMode="auto">
          <a:xfrm>
            <a:off x="3056222" y="5651897"/>
            <a:ext cx="1852585" cy="720080"/>
          </a:xfrm>
          <a:prstGeom prst="ca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Preprocessed Semantic Knowledge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Cilindro 48"/>
          <p:cNvSpPr/>
          <p:nvPr/>
        </p:nvSpPr>
        <p:spPr bwMode="auto">
          <a:xfrm>
            <a:off x="7380312" y="5661248"/>
            <a:ext cx="1617188" cy="720080"/>
          </a:xfrm>
          <a:prstGeom prst="ca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Unstructured Web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contents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Documento multiplo 49"/>
          <p:cNvSpPr/>
          <p:nvPr/>
        </p:nvSpPr>
        <p:spPr bwMode="auto">
          <a:xfrm>
            <a:off x="971600" y="4336326"/>
            <a:ext cx="1296144" cy="1008112"/>
          </a:xfrm>
          <a:prstGeom prst="flowChartMultidocumen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Ranked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Documents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Cilindro 50"/>
          <p:cNvSpPr/>
          <p:nvPr/>
        </p:nvSpPr>
        <p:spPr bwMode="auto">
          <a:xfrm>
            <a:off x="5133816" y="4135178"/>
            <a:ext cx="2047618" cy="720080"/>
          </a:xfrm>
          <a:prstGeom prst="ca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Semantic Index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(weighted annotations)</a:t>
            </a:r>
          </a:p>
        </p:txBody>
      </p:sp>
      <p:grpSp>
        <p:nvGrpSpPr>
          <p:cNvPr id="52" name="Gruppo 51"/>
          <p:cNvGrpSpPr/>
          <p:nvPr/>
        </p:nvGrpSpPr>
        <p:grpSpPr>
          <a:xfrm>
            <a:off x="280356" y="1304014"/>
            <a:ext cx="609854" cy="900850"/>
            <a:chOff x="306633" y="1713593"/>
            <a:chExt cx="609854" cy="900850"/>
          </a:xfrm>
        </p:grpSpPr>
        <p:pic>
          <p:nvPicPr>
            <p:cNvPr id="53" name="Immagine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713593"/>
              <a:ext cx="576064" cy="576064"/>
            </a:xfrm>
            <a:prstGeom prst="rect">
              <a:avLst/>
            </a:prstGeom>
          </p:spPr>
        </p:pic>
        <p:sp>
          <p:nvSpPr>
            <p:cNvPr id="54" name="CasellaDiTesto 53"/>
            <p:cNvSpPr txBox="1"/>
            <p:nvPr/>
          </p:nvSpPr>
          <p:spPr>
            <a:xfrm>
              <a:off x="306633" y="2321734"/>
              <a:ext cx="609854" cy="29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/>
                  </a:solidFill>
                </a:rPr>
                <a:t>User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uppo 54"/>
          <p:cNvGrpSpPr/>
          <p:nvPr/>
        </p:nvGrpSpPr>
        <p:grpSpPr>
          <a:xfrm>
            <a:off x="3397437" y="2551002"/>
            <a:ext cx="1216622" cy="1368152"/>
            <a:chOff x="3074227" y="2996952"/>
            <a:chExt cx="1216622" cy="1368152"/>
          </a:xfrm>
        </p:grpSpPr>
        <p:grpSp>
          <p:nvGrpSpPr>
            <p:cNvPr id="56" name="Gruppo 55"/>
            <p:cNvGrpSpPr/>
            <p:nvPr/>
          </p:nvGrpSpPr>
          <p:grpSpPr>
            <a:xfrm>
              <a:off x="3195642" y="2996952"/>
              <a:ext cx="944310" cy="932634"/>
              <a:chOff x="1094639" y="3740995"/>
              <a:chExt cx="944310" cy="932634"/>
            </a:xfrm>
          </p:grpSpPr>
          <p:sp>
            <p:nvSpPr>
              <p:cNvPr id="58" name="Documento 57"/>
              <p:cNvSpPr/>
              <p:nvPr/>
            </p:nvSpPr>
            <p:spPr bwMode="auto">
              <a:xfrm>
                <a:off x="1555327" y="3831005"/>
                <a:ext cx="180020" cy="318075"/>
              </a:xfrm>
              <a:prstGeom prst="flowChartDocumen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Ovale 58"/>
              <p:cNvSpPr/>
              <p:nvPr/>
            </p:nvSpPr>
            <p:spPr bwMode="auto">
              <a:xfrm>
                <a:off x="1094639" y="3740995"/>
                <a:ext cx="944310" cy="932634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Documento 59"/>
              <p:cNvSpPr/>
              <p:nvPr/>
            </p:nvSpPr>
            <p:spPr bwMode="auto">
              <a:xfrm>
                <a:off x="1386774" y="4242070"/>
                <a:ext cx="180020" cy="318075"/>
              </a:xfrm>
              <a:prstGeom prst="flowChartDocumen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Documento 60"/>
              <p:cNvSpPr/>
              <p:nvPr/>
            </p:nvSpPr>
            <p:spPr bwMode="auto">
              <a:xfrm>
                <a:off x="1295636" y="3918034"/>
                <a:ext cx="180020" cy="318075"/>
              </a:xfrm>
              <a:prstGeom prst="flowChartDocumen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Documento 61"/>
              <p:cNvSpPr/>
              <p:nvPr/>
            </p:nvSpPr>
            <p:spPr bwMode="auto">
              <a:xfrm>
                <a:off x="1645337" y="4242070"/>
                <a:ext cx="180020" cy="318075"/>
              </a:xfrm>
              <a:prstGeom prst="flowChartDocumen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7" name="CasellaDiTesto 56"/>
            <p:cNvSpPr txBox="1"/>
            <p:nvPr/>
          </p:nvSpPr>
          <p:spPr>
            <a:xfrm>
              <a:off x="3074227" y="3872020"/>
              <a:ext cx="1216622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Unsorted Documents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3" name="Connettore 2 62"/>
          <p:cNvCxnSpPr>
            <a:stCxn id="53" idx="3"/>
            <a:endCxn id="41" idx="2"/>
          </p:cNvCxnSpPr>
          <p:nvPr/>
        </p:nvCxnSpPr>
        <p:spPr bwMode="auto">
          <a:xfrm flipV="1">
            <a:off x="873315" y="1580110"/>
            <a:ext cx="494329" cy="1193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Connettore 2 63"/>
          <p:cNvCxnSpPr>
            <a:stCxn id="41" idx="6"/>
            <a:endCxn id="42" idx="1"/>
          </p:cNvCxnSpPr>
          <p:nvPr/>
        </p:nvCxnSpPr>
        <p:spPr bwMode="auto">
          <a:xfrm>
            <a:off x="2807804" y="1580110"/>
            <a:ext cx="588835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Connettore 2 64"/>
          <p:cNvCxnSpPr>
            <a:stCxn id="42" idx="3"/>
            <a:endCxn id="43" idx="2"/>
          </p:cNvCxnSpPr>
          <p:nvPr/>
        </p:nvCxnSpPr>
        <p:spPr bwMode="auto">
          <a:xfrm>
            <a:off x="4908807" y="1580110"/>
            <a:ext cx="662273" cy="647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Connettore 2 65"/>
          <p:cNvCxnSpPr>
            <a:stCxn id="43" idx="6"/>
            <a:endCxn id="78" idx="2"/>
          </p:cNvCxnSpPr>
          <p:nvPr/>
        </p:nvCxnSpPr>
        <p:spPr bwMode="auto">
          <a:xfrm>
            <a:off x="7083248" y="1586587"/>
            <a:ext cx="459019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Connettore 2 66"/>
          <p:cNvCxnSpPr>
            <a:stCxn id="47" idx="1"/>
            <a:endCxn id="44" idx="6"/>
          </p:cNvCxnSpPr>
          <p:nvPr/>
        </p:nvCxnSpPr>
        <p:spPr bwMode="auto">
          <a:xfrm flipH="1">
            <a:off x="6887199" y="3017319"/>
            <a:ext cx="655068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Connettore 2 67"/>
          <p:cNvCxnSpPr>
            <a:stCxn id="44" idx="2"/>
            <a:endCxn id="59" idx="6"/>
          </p:cNvCxnSpPr>
          <p:nvPr/>
        </p:nvCxnSpPr>
        <p:spPr bwMode="auto">
          <a:xfrm flipH="1">
            <a:off x="4463162" y="3017319"/>
            <a:ext cx="964888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Connettore 2 68"/>
          <p:cNvCxnSpPr>
            <a:stCxn id="48" idx="4"/>
            <a:endCxn id="45" idx="2"/>
          </p:cNvCxnSpPr>
          <p:nvPr/>
        </p:nvCxnSpPr>
        <p:spPr bwMode="auto">
          <a:xfrm>
            <a:off x="4908807" y="6011937"/>
            <a:ext cx="564742" cy="935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Connettore 2 69"/>
          <p:cNvCxnSpPr>
            <a:stCxn id="49" idx="2"/>
            <a:endCxn id="45" idx="6"/>
          </p:cNvCxnSpPr>
          <p:nvPr/>
        </p:nvCxnSpPr>
        <p:spPr bwMode="auto">
          <a:xfrm flipH="1">
            <a:off x="6841701" y="6021288"/>
            <a:ext cx="538611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Connettore 2 70"/>
          <p:cNvCxnSpPr>
            <a:stCxn id="45" idx="0"/>
            <a:endCxn id="51" idx="3"/>
          </p:cNvCxnSpPr>
          <p:nvPr/>
        </p:nvCxnSpPr>
        <p:spPr bwMode="auto">
          <a:xfrm flipV="1">
            <a:off x="6157625" y="4855258"/>
            <a:ext cx="0" cy="84199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Connettore 2 71"/>
          <p:cNvCxnSpPr>
            <a:stCxn id="51" idx="1"/>
            <a:endCxn id="44" idx="4"/>
          </p:cNvCxnSpPr>
          <p:nvPr/>
        </p:nvCxnSpPr>
        <p:spPr bwMode="auto">
          <a:xfrm flipV="1">
            <a:off x="6157625" y="3341355"/>
            <a:ext cx="0" cy="79382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Connettore 2 72"/>
          <p:cNvCxnSpPr>
            <a:stCxn id="59" idx="2"/>
            <a:endCxn id="46" idx="6"/>
          </p:cNvCxnSpPr>
          <p:nvPr/>
        </p:nvCxnSpPr>
        <p:spPr bwMode="auto">
          <a:xfrm flipH="1">
            <a:off x="2411760" y="3017319"/>
            <a:ext cx="1107092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Connettore 2 73"/>
          <p:cNvCxnSpPr>
            <a:stCxn id="46" idx="4"/>
            <a:endCxn id="50" idx="0"/>
          </p:cNvCxnSpPr>
          <p:nvPr/>
        </p:nvCxnSpPr>
        <p:spPr bwMode="auto">
          <a:xfrm flipH="1">
            <a:off x="1708842" y="3341355"/>
            <a:ext cx="18842" cy="99497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Connettore 2 68"/>
          <p:cNvCxnSpPr>
            <a:stCxn id="50" idx="1"/>
            <a:endCxn id="41" idx="4"/>
          </p:cNvCxnSpPr>
          <p:nvPr/>
        </p:nvCxnSpPr>
        <p:spPr bwMode="auto">
          <a:xfrm rot="10800000" flipH="1">
            <a:off x="971600" y="1904146"/>
            <a:ext cx="1116124" cy="2936236"/>
          </a:xfrm>
          <a:prstGeom prst="bentConnector4">
            <a:avLst>
              <a:gd name="adj1" fmla="val -52911"/>
              <a:gd name="adj2" fmla="val 79993"/>
            </a:avLst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76" name="Nuvola 75"/>
          <p:cNvSpPr/>
          <p:nvPr/>
        </p:nvSpPr>
        <p:spPr bwMode="auto">
          <a:xfrm>
            <a:off x="3221321" y="4336326"/>
            <a:ext cx="1516438" cy="749832"/>
          </a:xfrm>
          <a:prstGeom prst="cloud">
            <a:avLst/>
          </a:prstGeom>
          <a:gradFill>
            <a:gsLst>
              <a:gs pos="0">
                <a:srgbClr val="FFF200"/>
              </a:gs>
              <a:gs pos="75000">
                <a:srgbClr val="FF7A00">
                  <a:alpha val="71000"/>
                </a:srgbClr>
              </a:gs>
              <a:gs pos="10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Semantic Web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7" name="Connettore 2 76"/>
          <p:cNvCxnSpPr>
            <a:stCxn id="76" idx="1"/>
            <a:endCxn id="48" idx="1"/>
          </p:cNvCxnSpPr>
          <p:nvPr/>
        </p:nvCxnSpPr>
        <p:spPr bwMode="auto">
          <a:xfrm>
            <a:off x="3979540" y="5085360"/>
            <a:ext cx="2975" cy="56653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8" name="Ovale 77"/>
          <p:cNvSpPr/>
          <p:nvPr/>
        </p:nvSpPr>
        <p:spPr bwMode="auto">
          <a:xfrm>
            <a:off x="7542267" y="1262551"/>
            <a:ext cx="1512168" cy="648072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Entity Mapping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9" name="Connettore 2 78"/>
          <p:cNvCxnSpPr>
            <a:stCxn id="78" idx="4"/>
            <a:endCxn id="47" idx="0"/>
          </p:cNvCxnSpPr>
          <p:nvPr/>
        </p:nvCxnSpPr>
        <p:spPr bwMode="auto">
          <a:xfrm>
            <a:off x="8298351" y="1910623"/>
            <a:ext cx="0" cy="78266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Connettore 2 79"/>
          <p:cNvCxnSpPr>
            <a:stCxn id="42" idx="2"/>
            <a:endCxn id="44" idx="0"/>
          </p:cNvCxnSpPr>
          <p:nvPr/>
        </p:nvCxnSpPr>
        <p:spPr bwMode="auto">
          <a:xfrm rot="16200000" flipH="1">
            <a:off x="4760606" y="1296263"/>
            <a:ext cx="789137" cy="2004902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Connettore 2 80"/>
          <p:cNvCxnSpPr>
            <a:stCxn id="49" idx="1"/>
            <a:endCxn id="44" idx="5"/>
          </p:cNvCxnSpPr>
          <p:nvPr/>
        </p:nvCxnSpPr>
        <p:spPr bwMode="auto">
          <a:xfrm rot="16200000" flipV="1">
            <a:off x="6223809" y="3696151"/>
            <a:ext cx="2414801" cy="1515394"/>
          </a:xfrm>
          <a:prstGeom prst="bentConnector3">
            <a:avLst>
              <a:gd name="adj1" fmla="val 75652"/>
            </a:avLst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6786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focus on the indexing procedure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38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Challenge</a:t>
            </a:r>
            <a:r>
              <a:rPr lang="en-US" dirty="0"/>
              <a:t>: to link semantic knowledge with documents and </a:t>
            </a:r>
            <a:r>
              <a:rPr lang="en-US" dirty="0" smtClean="0"/>
              <a:t>queries </a:t>
            </a:r>
            <a:r>
              <a:rPr lang="en-US" dirty="0"/>
              <a:t>in an efficient and effective way:</a:t>
            </a:r>
          </a:p>
          <a:p>
            <a:pPr lvl="1"/>
            <a:r>
              <a:rPr lang="en-US" sz="2000" dirty="0"/>
              <a:t>document corpus and semantic knowledge should remain decoupled;</a:t>
            </a:r>
          </a:p>
          <a:p>
            <a:pPr lvl="1"/>
            <a:r>
              <a:rPr lang="en-US" sz="2000" dirty="0"/>
              <a:t>annotations have to be provided in a flexible and scalable way.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Annotations can be provided in two ways:</a:t>
            </a:r>
          </a:p>
          <a:p>
            <a:pPr lvl="1"/>
            <a:r>
              <a:rPr lang="en-US" sz="2000" dirty="0"/>
              <a:t>by applying an information extraction </a:t>
            </a:r>
            <a:r>
              <a:rPr lang="en-US" sz="2000" dirty="0" smtClean="0"/>
              <a:t>strategy </a:t>
            </a:r>
            <a:r>
              <a:rPr lang="en-US" sz="2000" dirty="0"/>
              <a:t>based on pure NLP approaches;</a:t>
            </a:r>
          </a:p>
          <a:p>
            <a:pPr lvl="1"/>
            <a:r>
              <a:rPr lang="en-US" sz="2000" dirty="0"/>
              <a:t>by applying a contextual semantic information approach.</a:t>
            </a:r>
          </a:p>
        </p:txBody>
      </p:sp>
    </p:spTree>
    <p:extLst>
      <p:ext uri="{BB962C8B-B14F-4D97-AF65-F5344CB8AC3E}">
        <p14:creationId xmlns:p14="http://schemas.microsoft.com/office/powerpoint/2010/main" val="3992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</a:t>
            </a:r>
            <a:r>
              <a:rPr lang="en-US" dirty="0"/>
              <a:t>Language Processing Annotation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39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3444" y="1220708"/>
            <a:ext cx="4436548" cy="11226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&lt;html&gt;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   &lt;body&gt;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     &lt;p&gt;Schizophrenia patients whose medication couldn’t stop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            the imaginary voices in their heads&lt;/p&gt;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  &lt;/body&gt;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&lt;/html&gt;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Ovale 6"/>
          <p:cNvSpPr/>
          <p:nvPr/>
        </p:nvSpPr>
        <p:spPr bwMode="auto">
          <a:xfrm>
            <a:off x="6048163" y="1457979"/>
            <a:ext cx="1512168" cy="648072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HTML Parser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26011" y="2683720"/>
            <a:ext cx="3156473" cy="6074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Schizophrenia patients whose medication couldn’t stop the imaginary voices in their heads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Ovale 8"/>
          <p:cNvSpPr/>
          <p:nvPr/>
        </p:nvSpPr>
        <p:spPr bwMode="auto">
          <a:xfrm>
            <a:off x="1805632" y="2663421"/>
            <a:ext cx="1512168" cy="648072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NLP </a:t>
            </a:r>
          </a:p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Tools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3740988"/>
            <a:ext cx="4759636" cy="2496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&lt;document&gt;&lt;p&gt;&lt;s&gt;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 &lt;w c=“w” </a:t>
            </a:r>
            <a:r>
              <a:rPr lang="en-US" sz="1200" dirty="0" err="1" smtClean="0">
                <a:solidFill>
                  <a:schemeClr val="tx1"/>
                </a:solidFill>
              </a:rPr>
              <a:t>pos</a:t>
            </a:r>
            <a:r>
              <a:rPr lang="en-US" sz="1200" dirty="0" smtClean="0">
                <a:solidFill>
                  <a:schemeClr val="tx1"/>
                </a:solidFill>
              </a:rPr>
              <a:t>=“NNP” </a:t>
            </a:r>
            <a:r>
              <a:rPr lang="en-US" sz="1200" dirty="0" smtClean="0">
                <a:solidFill>
                  <a:schemeClr val="tx1"/>
                </a:solidFill>
              </a:rPr>
              <a:t>lemma=“</a:t>
            </a:r>
            <a:r>
              <a:rPr lang="en-US" sz="1200" dirty="0" smtClean="0">
                <a:solidFill>
                  <a:schemeClr val="tx1"/>
                </a:solidFill>
              </a:rPr>
              <a:t>Schizophrenia”&gt;Schizophrenia&lt;/w&gt;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&lt;w c=“w” </a:t>
            </a:r>
            <a:r>
              <a:rPr lang="en-US" sz="1200" dirty="0" err="1">
                <a:solidFill>
                  <a:schemeClr val="tx1"/>
                </a:solidFill>
              </a:rPr>
              <a:t>pos</a:t>
            </a:r>
            <a:r>
              <a:rPr lang="en-US" sz="1200" dirty="0">
                <a:solidFill>
                  <a:schemeClr val="tx1"/>
                </a:solidFill>
              </a:rPr>
              <a:t>=“</a:t>
            </a:r>
            <a:r>
              <a:rPr lang="en-US" sz="1200" dirty="0" smtClean="0">
                <a:solidFill>
                  <a:schemeClr val="tx1"/>
                </a:solidFill>
              </a:rPr>
              <a:t>NN$” </a:t>
            </a:r>
            <a:r>
              <a:rPr lang="en-US" sz="1200" dirty="0" smtClean="0">
                <a:solidFill>
                  <a:schemeClr val="tx1"/>
                </a:solidFill>
              </a:rPr>
              <a:t>lemma</a:t>
            </a:r>
            <a:r>
              <a:rPr lang="en-US" sz="1200" dirty="0" smtClean="0">
                <a:solidFill>
                  <a:schemeClr val="tx1"/>
                </a:solidFill>
              </a:rPr>
              <a:t>=“</a:t>
            </a:r>
            <a:r>
              <a:rPr lang="en-US" sz="1200" dirty="0" smtClean="0">
                <a:solidFill>
                  <a:schemeClr val="tx1"/>
                </a:solidFill>
              </a:rPr>
              <a:t>patient”&gt;patients&lt;/</a:t>
            </a:r>
            <a:r>
              <a:rPr lang="en-US" sz="1200" dirty="0">
                <a:solidFill>
                  <a:schemeClr val="tx1"/>
                </a:solidFill>
              </a:rPr>
              <a:t>w</a:t>
            </a:r>
            <a:r>
              <a:rPr lang="en-US" sz="1200" dirty="0" smtClean="0">
                <a:solidFill>
                  <a:schemeClr val="tx1"/>
                </a:solidFill>
              </a:rPr>
              <a:t>&gt;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&lt;w c=“w” </a:t>
            </a:r>
            <a:r>
              <a:rPr lang="en-US" sz="1200" dirty="0" err="1">
                <a:solidFill>
                  <a:schemeClr val="tx1"/>
                </a:solidFill>
              </a:rPr>
              <a:t>pos</a:t>
            </a:r>
            <a:r>
              <a:rPr lang="en-US" sz="1200" dirty="0" smtClean="0">
                <a:solidFill>
                  <a:schemeClr val="tx1"/>
                </a:solidFill>
              </a:rPr>
              <a:t>=“WP$”&gt;whose&lt;/</a:t>
            </a:r>
            <a:r>
              <a:rPr lang="en-US" sz="1200" dirty="0">
                <a:solidFill>
                  <a:schemeClr val="tx1"/>
                </a:solidFill>
              </a:rPr>
              <a:t>w</a:t>
            </a:r>
            <a:r>
              <a:rPr lang="en-US" sz="1200" dirty="0" smtClean="0">
                <a:solidFill>
                  <a:schemeClr val="tx1"/>
                </a:solidFill>
              </a:rPr>
              <a:t>&gt;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&lt;w c=“w” </a:t>
            </a:r>
            <a:r>
              <a:rPr lang="en-US" sz="1200" dirty="0" err="1">
                <a:solidFill>
                  <a:schemeClr val="tx1"/>
                </a:solidFill>
              </a:rPr>
              <a:t>pos</a:t>
            </a:r>
            <a:r>
              <a:rPr lang="en-US" sz="1200" dirty="0">
                <a:solidFill>
                  <a:schemeClr val="tx1"/>
                </a:solidFill>
              </a:rPr>
              <a:t>=“</a:t>
            </a:r>
            <a:r>
              <a:rPr lang="en-US" sz="1200" dirty="0" smtClean="0">
                <a:solidFill>
                  <a:schemeClr val="tx1"/>
                </a:solidFill>
              </a:rPr>
              <a:t>NN” </a:t>
            </a:r>
            <a:r>
              <a:rPr lang="en-US" sz="1200" dirty="0" smtClean="0">
                <a:solidFill>
                  <a:schemeClr val="tx1"/>
                </a:solidFill>
              </a:rPr>
              <a:t>lemma</a:t>
            </a:r>
            <a:r>
              <a:rPr lang="en-US" sz="1200" dirty="0" smtClean="0">
                <a:solidFill>
                  <a:schemeClr val="tx1"/>
                </a:solidFill>
              </a:rPr>
              <a:t>=“</a:t>
            </a:r>
            <a:r>
              <a:rPr lang="en-US" sz="1200" dirty="0" smtClean="0">
                <a:solidFill>
                  <a:schemeClr val="tx1"/>
                </a:solidFill>
              </a:rPr>
              <a:t>medication”&gt;medications&lt;/</a:t>
            </a:r>
            <a:r>
              <a:rPr lang="en-US" sz="1200" dirty="0">
                <a:solidFill>
                  <a:schemeClr val="tx1"/>
                </a:solidFill>
              </a:rPr>
              <a:t>w</a:t>
            </a:r>
            <a:r>
              <a:rPr lang="en-US" sz="1200" dirty="0" smtClean="0">
                <a:solidFill>
                  <a:schemeClr val="tx1"/>
                </a:solidFill>
              </a:rPr>
              <a:t>&gt;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&lt;w c=“w” </a:t>
            </a:r>
            <a:r>
              <a:rPr lang="en-US" sz="1200" dirty="0" err="1">
                <a:solidFill>
                  <a:schemeClr val="tx1"/>
                </a:solidFill>
              </a:rPr>
              <a:t>pos</a:t>
            </a:r>
            <a:r>
              <a:rPr lang="en-US" sz="1200" dirty="0" smtClean="0">
                <a:solidFill>
                  <a:schemeClr val="tx1"/>
                </a:solidFill>
              </a:rPr>
              <a:t>=“MD”&gt;could&lt;/w&gt;&lt;w </a:t>
            </a:r>
            <a:r>
              <a:rPr lang="en-US" sz="1200" dirty="0">
                <a:solidFill>
                  <a:schemeClr val="tx1"/>
                </a:solidFill>
              </a:rPr>
              <a:t>c=“w” </a:t>
            </a:r>
            <a:r>
              <a:rPr lang="en-US" sz="1200" dirty="0" err="1">
                <a:solidFill>
                  <a:schemeClr val="tx1"/>
                </a:solidFill>
              </a:rPr>
              <a:t>pos</a:t>
            </a:r>
            <a:r>
              <a:rPr lang="en-US" sz="1200" dirty="0" smtClean="0">
                <a:solidFill>
                  <a:schemeClr val="tx1"/>
                </a:solidFill>
              </a:rPr>
              <a:t>=“RB”&gt;not&lt;/</a:t>
            </a:r>
            <a:r>
              <a:rPr lang="en-US" sz="1200" dirty="0">
                <a:solidFill>
                  <a:schemeClr val="tx1"/>
                </a:solidFill>
              </a:rPr>
              <a:t>w</a:t>
            </a:r>
            <a:r>
              <a:rPr lang="en-US" sz="1200" dirty="0" smtClean="0">
                <a:solidFill>
                  <a:schemeClr val="tx1"/>
                </a:solidFill>
              </a:rPr>
              <a:t>&gt;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&lt;w c=“w” </a:t>
            </a:r>
            <a:r>
              <a:rPr lang="en-US" sz="1200" dirty="0" err="1">
                <a:solidFill>
                  <a:schemeClr val="tx1"/>
                </a:solidFill>
              </a:rPr>
              <a:t>pos</a:t>
            </a:r>
            <a:r>
              <a:rPr lang="en-US" sz="1200" dirty="0" smtClean="0">
                <a:solidFill>
                  <a:schemeClr val="tx1"/>
                </a:solidFill>
              </a:rPr>
              <a:t>=“VB” </a:t>
            </a:r>
            <a:r>
              <a:rPr lang="en-US" sz="1200" dirty="0" smtClean="0">
                <a:solidFill>
                  <a:schemeClr val="tx1"/>
                </a:solidFill>
              </a:rPr>
              <a:t>lemma</a:t>
            </a:r>
            <a:r>
              <a:rPr lang="en-US" sz="1200" dirty="0" smtClean="0">
                <a:solidFill>
                  <a:schemeClr val="tx1"/>
                </a:solidFill>
              </a:rPr>
              <a:t>=“</a:t>
            </a:r>
            <a:r>
              <a:rPr lang="en-US" sz="1200" dirty="0" smtClean="0">
                <a:solidFill>
                  <a:schemeClr val="tx1"/>
                </a:solidFill>
              </a:rPr>
              <a:t>stop”&gt;stop&lt;/</a:t>
            </a:r>
            <a:r>
              <a:rPr lang="en-US" sz="1200" dirty="0">
                <a:solidFill>
                  <a:schemeClr val="tx1"/>
                </a:solidFill>
              </a:rPr>
              <a:t>w</a:t>
            </a:r>
            <a:r>
              <a:rPr lang="en-US" sz="1200" dirty="0" smtClean="0">
                <a:solidFill>
                  <a:schemeClr val="tx1"/>
                </a:solidFill>
              </a:rPr>
              <a:t>&gt;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&lt;w c=“w” </a:t>
            </a:r>
            <a:r>
              <a:rPr lang="en-US" sz="1200" dirty="0" err="1">
                <a:solidFill>
                  <a:schemeClr val="tx1"/>
                </a:solidFill>
              </a:rPr>
              <a:t>pos</a:t>
            </a:r>
            <a:r>
              <a:rPr lang="en-US" sz="1200" dirty="0" smtClean="0">
                <a:solidFill>
                  <a:schemeClr val="tx1"/>
                </a:solidFill>
              </a:rPr>
              <a:t>=“DT”&gt;the&lt;/</a:t>
            </a:r>
            <a:r>
              <a:rPr lang="en-US" sz="1200" dirty="0">
                <a:solidFill>
                  <a:schemeClr val="tx1"/>
                </a:solidFill>
              </a:rPr>
              <a:t>w</a:t>
            </a:r>
            <a:r>
              <a:rPr lang="en-US" sz="1200" dirty="0" smtClean="0">
                <a:solidFill>
                  <a:schemeClr val="tx1"/>
                </a:solidFill>
              </a:rPr>
              <a:t>&gt;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&lt;w c=“w” </a:t>
            </a:r>
            <a:r>
              <a:rPr lang="en-US" sz="1200" dirty="0" err="1">
                <a:solidFill>
                  <a:schemeClr val="tx1"/>
                </a:solidFill>
              </a:rPr>
              <a:t>pos</a:t>
            </a:r>
            <a:r>
              <a:rPr lang="en-US" sz="1200" dirty="0" smtClean="0">
                <a:solidFill>
                  <a:schemeClr val="tx1"/>
                </a:solidFill>
              </a:rPr>
              <a:t>=“JJ”&gt;imaginary&lt;/</a:t>
            </a:r>
            <a:r>
              <a:rPr lang="en-US" sz="1200" dirty="0">
                <a:solidFill>
                  <a:schemeClr val="tx1"/>
                </a:solidFill>
              </a:rPr>
              <a:t>w</a:t>
            </a:r>
            <a:r>
              <a:rPr lang="en-US" sz="1200" dirty="0" smtClean="0">
                <a:solidFill>
                  <a:schemeClr val="tx1"/>
                </a:solidFill>
              </a:rPr>
              <a:t>&gt;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&lt;w c=“w” </a:t>
            </a:r>
            <a:r>
              <a:rPr lang="en-US" sz="1200" dirty="0" err="1">
                <a:solidFill>
                  <a:schemeClr val="tx1"/>
                </a:solidFill>
              </a:rPr>
              <a:t>pos</a:t>
            </a:r>
            <a:r>
              <a:rPr lang="en-US" sz="1200" dirty="0" smtClean="0">
                <a:solidFill>
                  <a:schemeClr val="tx1"/>
                </a:solidFill>
              </a:rPr>
              <a:t>=“NN$” </a:t>
            </a:r>
            <a:r>
              <a:rPr lang="en-US" sz="1200" dirty="0" smtClean="0">
                <a:solidFill>
                  <a:schemeClr val="tx1"/>
                </a:solidFill>
              </a:rPr>
              <a:t>lemma</a:t>
            </a:r>
            <a:r>
              <a:rPr lang="en-US" sz="1200" dirty="0" smtClean="0">
                <a:solidFill>
                  <a:schemeClr val="tx1"/>
                </a:solidFill>
              </a:rPr>
              <a:t>=“</a:t>
            </a:r>
            <a:r>
              <a:rPr lang="en-US" sz="1200" dirty="0" smtClean="0">
                <a:solidFill>
                  <a:schemeClr val="tx1"/>
                </a:solidFill>
              </a:rPr>
              <a:t>voice”&gt;voices&lt;/</a:t>
            </a:r>
            <a:r>
              <a:rPr lang="en-US" sz="1200" dirty="0">
                <a:solidFill>
                  <a:schemeClr val="tx1"/>
                </a:solidFill>
              </a:rPr>
              <a:t>w</a:t>
            </a:r>
            <a:r>
              <a:rPr lang="en-US" sz="1200" dirty="0" smtClean="0">
                <a:solidFill>
                  <a:schemeClr val="tx1"/>
                </a:solidFill>
              </a:rPr>
              <a:t>&gt;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&lt;w c=“w” </a:t>
            </a:r>
            <a:r>
              <a:rPr lang="en-US" sz="1200" dirty="0" err="1">
                <a:solidFill>
                  <a:schemeClr val="tx1"/>
                </a:solidFill>
              </a:rPr>
              <a:t>pos</a:t>
            </a:r>
            <a:r>
              <a:rPr lang="en-US" sz="1200" dirty="0" smtClean="0">
                <a:solidFill>
                  <a:schemeClr val="tx1"/>
                </a:solidFill>
              </a:rPr>
              <a:t>=“IN”&gt;in&lt;/</a:t>
            </a:r>
            <a:r>
              <a:rPr lang="en-US" sz="1200" dirty="0">
                <a:solidFill>
                  <a:schemeClr val="tx1"/>
                </a:solidFill>
              </a:rPr>
              <a:t>w</a:t>
            </a:r>
            <a:r>
              <a:rPr lang="en-US" sz="1200" dirty="0" smtClean="0">
                <a:solidFill>
                  <a:schemeClr val="tx1"/>
                </a:solidFill>
              </a:rPr>
              <a:t>&gt;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&lt;w c=“w” </a:t>
            </a:r>
            <a:r>
              <a:rPr lang="en-US" sz="1200" dirty="0" err="1">
                <a:solidFill>
                  <a:schemeClr val="tx1"/>
                </a:solidFill>
              </a:rPr>
              <a:t>pos</a:t>
            </a:r>
            <a:r>
              <a:rPr lang="en-US" sz="1200" dirty="0" smtClean="0">
                <a:solidFill>
                  <a:schemeClr val="tx1"/>
                </a:solidFill>
              </a:rPr>
              <a:t>=“PRP$”&gt;their&lt;/</a:t>
            </a:r>
            <a:r>
              <a:rPr lang="en-US" sz="1200" dirty="0">
                <a:solidFill>
                  <a:schemeClr val="tx1"/>
                </a:solidFill>
              </a:rPr>
              <a:t>w</a:t>
            </a:r>
            <a:r>
              <a:rPr lang="en-US" sz="1200" dirty="0" smtClean="0">
                <a:solidFill>
                  <a:schemeClr val="tx1"/>
                </a:solidFill>
              </a:rPr>
              <a:t>&gt;</a:t>
            </a:r>
          </a:p>
          <a:p>
            <a:r>
              <a:rPr lang="en-US" sz="1200" dirty="0">
                <a:solidFill>
                  <a:schemeClr val="tx1"/>
                </a:solidFill>
              </a:rPr>
              <a:t> &lt;w c=“w” </a:t>
            </a:r>
            <a:r>
              <a:rPr lang="en-US" sz="1200" dirty="0" err="1">
                <a:solidFill>
                  <a:schemeClr val="tx1"/>
                </a:solidFill>
              </a:rPr>
              <a:t>pos</a:t>
            </a:r>
            <a:r>
              <a:rPr lang="en-US" sz="1200" dirty="0" smtClean="0">
                <a:solidFill>
                  <a:schemeClr val="tx1"/>
                </a:solidFill>
              </a:rPr>
              <a:t>=“NN$” </a:t>
            </a:r>
            <a:r>
              <a:rPr lang="en-US" sz="1200" dirty="0" smtClean="0">
                <a:solidFill>
                  <a:schemeClr val="tx1"/>
                </a:solidFill>
              </a:rPr>
              <a:t>lemma</a:t>
            </a:r>
            <a:r>
              <a:rPr lang="en-US" sz="1200" dirty="0" smtClean="0">
                <a:solidFill>
                  <a:schemeClr val="tx1"/>
                </a:solidFill>
              </a:rPr>
              <a:t>=“</a:t>
            </a:r>
            <a:r>
              <a:rPr lang="en-US" sz="1200" dirty="0" smtClean="0">
                <a:solidFill>
                  <a:schemeClr val="tx1"/>
                </a:solidFill>
              </a:rPr>
              <a:t>head”&gt;heads&lt;/</a:t>
            </a:r>
            <a:r>
              <a:rPr lang="en-US" sz="1200" dirty="0">
                <a:solidFill>
                  <a:schemeClr val="tx1"/>
                </a:solidFill>
              </a:rPr>
              <a:t>w</a:t>
            </a:r>
            <a:r>
              <a:rPr lang="en-US" sz="1200" dirty="0" smtClean="0">
                <a:solidFill>
                  <a:schemeClr val="tx1"/>
                </a:solidFill>
              </a:rPr>
              <a:t>&gt;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&lt;/s&gt;&lt;/p&gt;&lt;/document&gt;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6048163" y="3740988"/>
            <a:ext cx="1512168" cy="648072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Token Filter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01715" y="5109140"/>
            <a:ext cx="1422613" cy="11226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schizophrenia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patient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medication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stop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voice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head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3" name="Connettore 2 12"/>
          <p:cNvCxnSpPr>
            <a:stCxn id="6" idx="3"/>
            <a:endCxn id="7" idx="2"/>
          </p:cNvCxnSpPr>
          <p:nvPr/>
        </p:nvCxnSpPr>
        <p:spPr bwMode="auto">
          <a:xfrm flipV="1">
            <a:off x="4499992" y="1782015"/>
            <a:ext cx="1548171" cy="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nettore 2 13"/>
          <p:cNvCxnSpPr>
            <a:stCxn id="7" idx="4"/>
            <a:endCxn id="8" idx="0"/>
          </p:cNvCxnSpPr>
          <p:nvPr/>
        </p:nvCxnSpPr>
        <p:spPr bwMode="auto">
          <a:xfrm>
            <a:off x="6804247" y="2106051"/>
            <a:ext cx="1" cy="57766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ttore 2 14"/>
          <p:cNvCxnSpPr>
            <a:stCxn id="8" idx="1"/>
            <a:endCxn id="9" idx="6"/>
          </p:cNvCxnSpPr>
          <p:nvPr/>
        </p:nvCxnSpPr>
        <p:spPr bwMode="auto">
          <a:xfrm flipH="1">
            <a:off x="3317800" y="2987457"/>
            <a:ext cx="1908211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ttore 2 15"/>
          <p:cNvCxnSpPr>
            <a:stCxn id="9" idx="4"/>
            <a:endCxn id="10" idx="0"/>
          </p:cNvCxnSpPr>
          <p:nvPr/>
        </p:nvCxnSpPr>
        <p:spPr bwMode="auto">
          <a:xfrm>
            <a:off x="2561716" y="3311493"/>
            <a:ext cx="69622" cy="429495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nettore 2 16"/>
          <p:cNvCxnSpPr>
            <a:stCxn id="10" idx="3"/>
            <a:endCxn id="11" idx="2"/>
          </p:cNvCxnSpPr>
          <p:nvPr/>
        </p:nvCxnSpPr>
        <p:spPr bwMode="auto">
          <a:xfrm flipV="1">
            <a:off x="5011156" y="4065024"/>
            <a:ext cx="1037007" cy="92412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onnettore 2 17"/>
          <p:cNvCxnSpPr>
            <a:stCxn id="11" idx="4"/>
            <a:endCxn id="12" idx="0"/>
          </p:cNvCxnSpPr>
          <p:nvPr/>
        </p:nvCxnSpPr>
        <p:spPr bwMode="auto">
          <a:xfrm>
            <a:off x="6804247" y="4389060"/>
            <a:ext cx="8775" cy="72008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Freccia a destra 18"/>
          <p:cNvSpPr/>
          <p:nvPr/>
        </p:nvSpPr>
        <p:spPr bwMode="auto">
          <a:xfrm>
            <a:off x="7668344" y="5397172"/>
            <a:ext cx="1368152" cy="834583"/>
          </a:xfrm>
          <a:prstGeom prst="rightArrow">
            <a:avLst/>
          </a:prstGeom>
          <a:noFill/>
          <a:ln w="25400" cap="rnd" cmpd="dbl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0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to start…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en-US" sz="2400" dirty="0"/>
              <a:t>What is an ontology?</a:t>
            </a:r>
          </a:p>
          <a:p>
            <a:endParaRPr lang="en-US" sz="2400" dirty="0"/>
          </a:p>
          <a:p>
            <a:r>
              <a:rPr lang="en-US" sz="2400" dirty="0"/>
              <a:t>What is a machine-readable dictionary?</a:t>
            </a:r>
          </a:p>
          <a:p>
            <a:endParaRPr lang="en-US" sz="2400" dirty="0"/>
          </a:p>
          <a:p>
            <a:r>
              <a:rPr lang="en-US" sz="2400" dirty="0"/>
              <a:t>What about ambiguity?</a:t>
            </a:r>
          </a:p>
          <a:p>
            <a:endParaRPr lang="en-US" sz="2400" dirty="0"/>
          </a:p>
          <a:p>
            <a:r>
              <a:rPr lang="en-US" sz="2400" dirty="0"/>
              <a:t>Terms vs. concepts, is everything clear?</a:t>
            </a:r>
          </a:p>
        </p:txBody>
      </p:sp>
    </p:spTree>
    <p:extLst>
      <p:ext uri="{BB962C8B-B14F-4D97-AF65-F5344CB8AC3E}">
        <p14:creationId xmlns:p14="http://schemas.microsoft.com/office/powerpoint/2010/main" val="13860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</a:t>
            </a:r>
            <a:r>
              <a:rPr lang="en-US" dirty="0"/>
              <a:t>Language Processing Annotation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40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512" y="1352600"/>
            <a:ext cx="1422613" cy="11226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schizophrenia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patient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medication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stop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voice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head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Ovale 6"/>
          <p:cNvSpPr/>
          <p:nvPr/>
        </p:nvSpPr>
        <p:spPr bwMode="auto">
          <a:xfrm>
            <a:off x="2627784" y="1568624"/>
            <a:ext cx="1512168" cy="648072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Index Searcher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e 7"/>
          <p:cNvSpPr/>
          <p:nvPr/>
        </p:nvSpPr>
        <p:spPr bwMode="auto">
          <a:xfrm>
            <a:off x="6012160" y="3426532"/>
            <a:ext cx="1512168" cy="648072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Frequency Counter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e 8"/>
          <p:cNvSpPr/>
          <p:nvPr/>
        </p:nvSpPr>
        <p:spPr bwMode="auto">
          <a:xfrm>
            <a:off x="1691680" y="5157192"/>
            <a:ext cx="1512168" cy="648072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Annotation Creator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812757"/>
              </p:ext>
            </p:extLst>
          </p:nvPr>
        </p:nvGraphicFramePr>
        <p:xfrm>
          <a:off x="5076056" y="1124744"/>
          <a:ext cx="3384376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6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Keyword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Ontology Entities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6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schizophrenia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6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patient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E4, E5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6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6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head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E2, E8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579605"/>
              </p:ext>
            </p:extLst>
          </p:nvPr>
        </p:nvGraphicFramePr>
        <p:xfrm>
          <a:off x="431540" y="3140968"/>
          <a:ext cx="403244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8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6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Ontology Entity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Document Frequencies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6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D1(1), D4(2)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6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6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D1(1),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D5(4), D6(3)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739542"/>
              </p:ext>
            </p:extLst>
          </p:nvPr>
        </p:nvGraphicFramePr>
        <p:xfrm>
          <a:off x="4644008" y="4869160"/>
          <a:ext cx="403244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6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Ontology Entity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Document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Weight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6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6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6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3" name="Connettore 2 12"/>
          <p:cNvCxnSpPr>
            <a:stCxn id="6" idx="3"/>
            <a:endCxn id="7" idx="2"/>
          </p:cNvCxnSpPr>
          <p:nvPr/>
        </p:nvCxnSpPr>
        <p:spPr bwMode="auto">
          <a:xfrm flipV="1">
            <a:off x="1602125" y="1892660"/>
            <a:ext cx="1025659" cy="2124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nettore 2 13"/>
          <p:cNvCxnSpPr>
            <a:stCxn id="7" idx="6"/>
            <a:endCxn id="10" idx="1"/>
          </p:cNvCxnSpPr>
          <p:nvPr/>
        </p:nvCxnSpPr>
        <p:spPr bwMode="auto">
          <a:xfrm flipV="1">
            <a:off x="4139952" y="1886744"/>
            <a:ext cx="936104" cy="591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ttore 2 14"/>
          <p:cNvCxnSpPr>
            <a:stCxn id="10" idx="2"/>
            <a:endCxn id="8" idx="0"/>
          </p:cNvCxnSpPr>
          <p:nvPr/>
        </p:nvCxnSpPr>
        <p:spPr bwMode="auto">
          <a:xfrm>
            <a:off x="6768244" y="2648744"/>
            <a:ext cx="0" cy="77778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ttore 2 15"/>
          <p:cNvCxnSpPr>
            <a:stCxn id="8" idx="2"/>
            <a:endCxn id="11" idx="3"/>
          </p:cNvCxnSpPr>
          <p:nvPr/>
        </p:nvCxnSpPr>
        <p:spPr bwMode="auto">
          <a:xfrm flipH="1">
            <a:off x="4463988" y="3750568"/>
            <a:ext cx="1548172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nettore 2 16"/>
          <p:cNvCxnSpPr>
            <a:stCxn id="11" idx="2"/>
            <a:endCxn id="9" idx="0"/>
          </p:cNvCxnSpPr>
          <p:nvPr/>
        </p:nvCxnSpPr>
        <p:spPr bwMode="auto">
          <a:xfrm>
            <a:off x="2447764" y="4360168"/>
            <a:ext cx="0" cy="79702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onnettore 2 17"/>
          <p:cNvCxnSpPr>
            <a:stCxn id="9" idx="6"/>
            <a:endCxn id="12" idx="1"/>
          </p:cNvCxnSpPr>
          <p:nvPr/>
        </p:nvCxnSpPr>
        <p:spPr bwMode="auto">
          <a:xfrm flipV="1">
            <a:off x="3203848" y="5478760"/>
            <a:ext cx="1440160" cy="246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7534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</a:t>
            </a:r>
            <a:r>
              <a:rPr lang="en-US" dirty="0"/>
              <a:t>Semantic Annotation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41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ilindro 18"/>
          <p:cNvSpPr/>
          <p:nvPr/>
        </p:nvSpPr>
        <p:spPr bwMode="auto">
          <a:xfrm>
            <a:off x="5652120" y="1077836"/>
            <a:ext cx="1728192" cy="504056"/>
          </a:xfrm>
          <a:prstGeom prst="ca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Ontology</a:t>
            </a:r>
          </a:p>
        </p:txBody>
      </p:sp>
      <p:sp>
        <p:nvSpPr>
          <p:cNvPr id="20" name="Ovale 19"/>
          <p:cNvSpPr/>
          <p:nvPr/>
        </p:nvSpPr>
        <p:spPr bwMode="auto">
          <a:xfrm>
            <a:off x="5274078" y="2152573"/>
            <a:ext cx="2484276" cy="648072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Selection of the semantic context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e 20"/>
          <p:cNvSpPr/>
          <p:nvPr/>
        </p:nvSpPr>
        <p:spPr bwMode="auto">
          <a:xfrm>
            <a:off x="4932040" y="4534220"/>
            <a:ext cx="3168352" cy="792088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Selection of contextualized terms in the document index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e 21"/>
          <p:cNvSpPr/>
          <p:nvPr/>
        </p:nvSpPr>
        <p:spPr bwMode="auto">
          <a:xfrm>
            <a:off x="1043608" y="3238076"/>
            <a:ext cx="2448272" cy="648072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Search of terms in the document index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e 22"/>
          <p:cNvSpPr/>
          <p:nvPr/>
        </p:nvSpPr>
        <p:spPr bwMode="auto">
          <a:xfrm>
            <a:off x="1187622" y="1005828"/>
            <a:ext cx="2160240" cy="648072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Selection of a semantic entity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043609" y="2078902"/>
            <a:ext cx="2448271" cy="779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E1: Individual </a:t>
            </a:r>
            <a:r>
              <a:rPr lang="en-US" sz="1200" dirty="0" err="1" smtClean="0">
                <a:solidFill>
                  <a:schemeClr val="tx1"/>
                </a:solidFill>
              </a:rPr>
              <a:t>Maradona</a:t>
            </a:r>
            <a:r>
              <a:rPr lang="en-US" sz="1200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       Labels: {“</a:t>
            </a:r>
            <a:r>
              <a:rPr lang="en-US" sz="1200" dirty="0" err="1" smtClean="0">
                <a:solidFill>
                  <a:schemeClr val="tx1"/>
                </a:solidFill>
              </a:rPr>
              <a:t>Maradona</a:t>
            </a:r>
            <a:r>
              <a:rPr lang="en-US" sz="1200" dirty="0" smtClean="0">
                <a:solidFill>
                  <a:schemeClr val="tx1"/>
                </a:solidFill>
              </a:rPr>
              <a:t>”, 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                    “Diego </a:t>
            </a:r>
            <a:r>
              <a:rPr lang="en-US" sz="1200" dirty="0" err="1" smtClean="0">
                <a:solidFill>
                  <a:schemeClr val="tx1"/>
                </a:solidFill>
              </a:rPr>
              <a:t>Maradona</a:t>
            </a:r>
            <a:r>
              <a:rPr lang="en-US" sz="1200" dirty="0" smtClean="0">
                <a:solidFill>
                  <a:schemeClr val="tx1"/>
                </a:solidFill>
              </a:rPr>
              <a:t>”,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                    “</a:t>
            </a:r>
            <a:r>
              <a:rPr lang="en-US" sz="1200" dirty="0" err="1" smtClean="0">
                <a:solidFill>
                  <a:schemeClr val="tx1"/>
                </a:solidFill>
              </a:rPr>
              <a:t>Pelusa</a:t>
            </a:r>
            <a:r>
              <a:rPr lang="en-US" sz="1200" dirty="0" smtClean="0">
                <a:solidFill>
                  <a:schemeClr val="tx1"/>
                </a:solidFill>
              </a:rPr>
              <a:t>”}</a:t>
            </a: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25" name="Tabel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747378"/>
              </p:ext>
            </p:extLst>
          </p:nvPr>
        </p:nvGraphicFramePr>
        <p:xfrm>
          <a:off x="899591" y="4246188"/>
          <a:ext cx="274612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61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Keyword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Documents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61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Maradona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D1, D2, D87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61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Pelusa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D95,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D140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61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football_player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D87,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D61, D44, D1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61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Argentina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D43,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D32, D2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CasellaDiTesto 25"/>
          <p:cNvSpPr txBox="1"/>
          <p:nvPr/>
        </p:nvSpPr>
        <p:spPr>
          <a:xfrm>
            <a:off x="5292080" y="3250976"/>
            <a:ext cx="2448271" cy="779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E34 = Class: </a:t>
            </a:r>
            <a:r>
              <a:rPr lang="en-US" sz="1200" dirty="0" err="1" smtClean="0">
                <a:solidFill>
                  <a:schemeClr val="tx1"/>
                </a:solidFill>
              </a:rPr>
              <a:t>football_player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          Labels:{“football player”}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E22 </a:t>
            </a:r>
            <a:r>
              <a:rPr lang="en-US" sz="1200" dirty="0">
                <a:solidFill>
                  <a:schemeClr val="tx1"/>
                </a:solidFill>
              </a:rPr>
              <a:t>= </a:t>
            </a:r>
            <a:r>
              <a:rPr lang="en-US" sz="1200" dirty="0" smtClean="0">
                <a:solidFill>
                  <a:schemeClr val="tx1"/>
                </a:solidFill>
              </a:rPr>
              <a:t>Individual: Argentina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           Labels</a:t>
            </a:r>
            <a:r>
              <a:rPr lang="en-US" sz="1200" dirty="0" smtClean="0">
                <a:solidFill>
                  <a:schemeClr val="tx1"/>
                </a:solidFill>
              </a:rPr>
              <a:t>:{“Argentina”}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002305" y="5941266"/>
            <a:ext cx="2530875" cy="43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Potential documents to annotate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{D1, D2, D87, D95, D140}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220072" y="5902372"/>
            <a:ext cx="2582465" cy="43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Contextualized documents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{D1, D2, D32, D43, D44, D61, D87}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Connettore 2 28"/>
          <p:cNvCxnSpPr>
            <a:stCxn id="19" idx="2"/>
            <a:endCxn id="23" idx="6"/>
          </p:cNvCxnSpPr>
          <p:nvPr/>
        </p:nvCxnSpPr>
        <p:spPr bwMode="auto">
          <a:xfrm flipH="1">
            <a:off x="3347862" y="1329864"/>
            <a:ext cx="2304258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Connettore 2 30"/>
          <p:cNvCxnSpPr>
            <a:stCxn id="23" idx="4"/>
            <a:endCxn id="24" idx="0"/>
          </p:cNvCxnSpPr>
          <p:nvPr/>
        </p:nvCxnSpPr>
        <p:spPr bwMode="auto">
          <a:xfrm>
            <a:off x="2267742" y="1653900"/>
            <a:ext cx="3" cy="42500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Connettore 2 31"/>
          <p:cNvCxnSpPr>
            <a:stCxn id="24" idx="2"/>
            <a:endCxn id="22" idx="0"/>
          </p:cNvCxnSpPr>
          <p:nvPr/>
        </p:nvCxnSpPr>
        <p:spPr bwMode="auto">
          <a:xfrm flipH="1">
            <a:off x="2267744" y="2858090"/>
            <a:ext cx="1" cy="37998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Connettore 2 32"/>
          <p:cNvCxnSpPr>
            <a:stCxn id="22" idx="4"/>
            <a:endCxn id="25" idx="0"/>
          </p:cNvCxnSpPr>
          <p:nvPr/>
        </p:nvCxnSpPr>
        <p:spPr bwMode="auto">
          <a:xfrm>
            <a:off x="2267744" y="3886148"/>
            <a:ext cx="4911" cy="36004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Connettore 2 33"/>
          <p:cNvCxnSpPr>
            <a:stCxn id="25" idx="2"/>
            <a:endCxn id="27" idx="0"/>
          </p:cNvCxnSpPr>
          <p:nvPr/>
        </p:nvCxnSpPr>
        <p:spPr bwMode="auto">
          <a:xfrm flipH="1">
            <a:off x="2267743" y="5617788"/>
            <a:ext cx="4912" cy="32347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Connettore 2 34"/>
          <p:cNvCxnSpPr>
            <a:stCxn id="20" idx="4"/>
            <a:endCxn id="26" idx="0"/>
          </p:cNvCxnSpPr>
          <p:nvPr/>
        </p:nvCxnSpPr>
        <p:spPr bwMode="auto">
          <a:xfrm>
            <a:off x="6516216" y="2800645"/>
            <a:ext cx="0" cy="45033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Connettore 2 35"/>
          <p:cNvCxnSpPr>
            <a:stCxn id="26" idx="2"/>
            <a:endCxn id="21" idx="0"/>
          </p:cNvCxnSpPr>
          <p:nvPr/>
        </p:nvCxnSpPr>
        <p:spPr bwMode="auto">
          <a:xfrm>
            <a:off x="6516216" y="4030164"/>
            <a:ext cx="0" cy="50405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Connettore 2 36"/>
          <p:cNvCxnSpPr>
            <a:stCxn id="21" idx="4"/>
            <a:endCxn id="28" idx="0"/>
          </p:cNvCxnSpPr>
          <p:nvPr/>
        </p:nvCxnSpPr>
        <p:spPr bwMode="auto">
          <a:xfrm flipH="1">
            <a:off x="6511305" y="5326308"/>
            <a:ext cx="4911" cy="57606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Connettore 2 37"/>
          <p:cNvCxnSpPr>
            <a:stCxn id="24" idx="3"/>
            <a:endCxn id="20" idx="2"/>
          </p:cNvCxnSpPr>
          <p:nvPr/>
        </p:nvCxnSpPr>
        <p:spPr bwMode="auto">
          <a:xfrm>
            <a:off x="3491880" y="2468496"/>
            <a:ext cx="1782198" cy="811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Connettore 2 38"/>
          <p:cNvCxnSpPr>
            <a:stCxn id="21" idx="2"/>
            <a:endCxn id="25" idx="3"/>
          </p:cNvCxnSpPr>
          <p:nvPr/>
        </p:nvCxnSpPr>
        <p:spPr bwMode="auto">
          <a:xfrm flipH="1">
            <a:off x="3645719" y="4930264"/>
            <a:ext cx="1286321" cy="172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1137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</a:t>
            </a:r>
            <a:r>
              <a:rPr lang="en-US" dirty="0"/>
              <a:t>Semantic Annotation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42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1331640" y="1269984"/>
            <a:ext cx="2448271" cy="43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Potential documents to annotate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{D1, D2, D87, D95, D140}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5508104" y="1273696"/>
            <a:ext cx="2582465" cy="43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Contextualized documents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{D1, D2, D32, D43, D44, D61, D87}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2" name="Connettore 2 41"/>
          <p:cNvCxnSpPr>
            <a:stCxn id="41" idx="2"/>
            <a:endCxn id="43" idx="7"/>
          </p:cNvCxnSpPr>
          <p:nvPr/>
        </p:nvCxnSpPr>
        <p:spPr bwMode="auto">
          <a:xfrm flipH="1">
            <a:off x="5620174" y="1709456"/>
            <a:ext cx="1179163" cy="32831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Ovale 42"/>
          <p:cNvSpPr/>
          <p:nvPr/>
        </p:nvSpPr>
        <p:spPr bwMode="auto">
          <a:xfrm>
            <a:off x="2915816" y="1921768"/>
            <a:ext cx="3168352" cy="792088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Selection of semantic contextualized documents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3275856" y="3073896"/>
            <a:ext cx="2448271" cy="43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Documents to annotate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{D1, D2, D87}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5" name="Ovale 44"/>
          <p:cNvSpPr/>
          <p:nvPr/>
        </p:nvSpPr>
        <p:spPr bwMode="auto">
          <a:xfrm>
            <a:off x="2915816" y="3865984"/>
            <a:ext cx="3168352" cy="792088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Creation of annotations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6" name="Tabella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837512"/>
              </p:ext>
            </p:extLst>
          </p:nvPr>
        </p:nvGraphicFramePr>
        <p:xfrm>
          <a:off x="2483768" y="5090120"/>
          <a:ext cx="403244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6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Ontology Entity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Document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Weight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6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6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61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D87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0.67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7" name="Connettore 2 46"/>
          <p:cNvCxnSpPr>
            <a:stCxn id="40" idx="2"/>
            <a:endCxn id="43" idx="1"/>
          </p:cNvCxnSpPr>
          <p:nvPr/>
        </p:nvCxnSpPr>
        <p:spPr bwMode="auto">
          <a:xfrm>
            <a:off x="2555776" y="1705744"/>
            <a:ext cx="824034" cy="33202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Connettore 2 47"/>
          <p:cNvCxnSpPr>
            <a:stCxn id="43" idx="4"/>
            <a:endCxn id="44" idx="0"/>
          </p:cNvCxnSpPr>
          <p:nvPr/>
        </p:nvCxnSpPr>
        <p:spPr bwMode="auto">
          <a:xfrm>
            <a:off x="4499992" y="2713856"/>
            <a:ext cx="0" cy="36004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Connettore 2 48"/>
          <p:cNvCxnSpPr>
            <a:stCxn id="44" idx="2"/>
            <a:endCxn id="45" idx="0"/>
          </p:cNvCxnSpPr>
          <p:nvPr/>
        </p:nvCxnSpPr>
        <p:spPr bwMode="auto">
          <a:xfrm>
            <a:off x="4499992" y="3509656"/>
            <a:ext cx="0" cy="35632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Connettore 2 49"/>
          <p:cNvCxnSpPr>
            <a:stCxn id="45" idx="4"/>
            <a:endCxn id="46" idx="0"/>
          </p:cNvCxnSpPr>
          <p:nvPr/>
        </p:nvCxnSpPr>
        <p:spPr bwMode="auto">
          <a:xfrm>
            <a:off x="4499992" y="4658072"/>
            <a:ext cx="0" cy="43204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1067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Second Case Study – The Scenario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112568"/>
          </a:xfrm>
        </p:spPr>
        <p:txBody>
          <a:bodyPr/>
          <a:lstStyle/>
          <a:p>
            <a:r>
              <a:rPr lang="en-US" dirty="0" smtClean="0"/>
              <a:t>Keyword </a:t>
            </a:r>
            <a:r>
              <a:rPr lang="en-US" dirty="0"/>
              <a:t>search over a </a:t>
            </a:r>
            <a:r>
              <a:rPr lang="en-US" dirty="0" smtClean="0"/>
              <a:t>multi-layer representation </a:t>
            </a:r>
            <a:r>
              <a:rPr lang="en-US" dirty="0"/>
              <a:t>of documents</a:t>
            </a:r>
          </a:p>
          <a:p>
            <a:r>
              <a:rPr lang="en-US" dirty="0" smtClean="0"/>
              <a:t>Documents </a:t>
            </a:r>
            <a:r>
              <a:rPr lang="en-US" dirty="0"/>
              <a:t>and queries structure:</a:t>
            </a:r>
          </a:p>
          <a:p>
            <a:pPr lvl="1"/>
            <a:r>
              <a:rPr lang="en-US" dirty="0"/>
              <a:t>Textual layer: natural language text</a:t>
            </a:r>
          </a:p>
          <a:p>
            <a:pPr lvl="1"/>
            <a:r>
              <a:rPr lang="en-US" dirty="0"/>
              <a:t>Metadata </a:t>
            </a:r>
            <a:r>
              <a:rPr lang="en-US" dirty="0" smtClean="0"/>
              <a:t>layers:</a:t>
            </a:r>
            <a:endParaRPr lang="en-US" dirty="0"/>
          </a:p>
          <a:p>
            <a:pPr lvl="2"/>
            <a:r>
              <a:rPr lang="en-US" dirty="0"/>
              <a:t>Entity Linking</a:t>
            </a:r>
          </a:p>
          <a:p>
            <a:pPr lvl="2"/>
            <a:r>
              <a:rPr lang="en-US" dirty="0"/>
              <a:t>Predicates</a:t>
            </a:r>
          </a:p>
          <a:p>
            <a:pPr lvl="2"/>
            <a:r>
              <a:rPr lang="en-US" dirty="0"/>
              <a:t>Roles</a:t>
            </a:r>
          </a:p>
          <a:p>
            <a:pPr lvl="2"/>
            <a:r>
              <a:rPr lang="en-US" dirty="0"/>
              <a:t>Timing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Problems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How to compute the score for each layer?</a:t>
            </a:r>
          </a:p>
          <a:p>
            <a:pPr lvl="1"/>
            <a:r>
              <a:rPr lang="en-US" dirty="0"/>
              <a:t>How to aggregate such scores?</a:t>
            </a:r>
          </a:p>
          <a:p>
            <a:pPr lvl="1"/>
            <a:r>
              <a:rPr lang="en-US" dirty="0"/>
              <a:t>How to weight each layer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6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Case </a:t>
            </a:r>
            <a:r>
              <a:rPr lang="en-US" dirty="0" smtClean="0"/>
              <a:t>Study – The Scenario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112568"/>
          </a:xfrm>
        </p:spPr>
        <p:txBody>
          <a:bodyPr/>
          <a:lstStyle/>
          <a:p>
            <a:r>
              <a:rPr lang="en-US" dirty="0"/>
              <a:t>Natural language content is enriched with four metadata/semantic </a:t>
            </a:r>
            <a:r>
              <a:rPr lang="en-US" dirty="0" smtClean="0"/>
              <a:t>layers extracted with PIKES (</a:t>
            </a:r>
            <a:r>
              <a:rPr lang="en-US" dirty="0" smtClean="0">
                <a:hlinkClick r:id="rId2"/>
              </a:rPr>
              <a:t>https://pikes.fbk.eu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u="sng" dirty="0"/>
              <a:t>URI</a:t>
            </a:r>
            <a:r>
              <a:rPr lang="en-US" dirty="0"/>
              <a:t> Layer: </a:t>
            </a:r>
            <a:r>
              <a:rPr lang="en-US" sz="1800" dirty="0"/>
              <a:t>links with entities detected into the text and mapped to </a:t>
            </a:r>
            <a:r>
              <a:rPr lang="en-US" sz="1800" dirty="0" err="1"/>
              <a:t>DBpedia</a:t>
            </a:r>
            <a:r>
              <a:rPr lang="en-US" sz="1800" dirty="0"/>
              <a:t> entities</a:t>
            </a:r>
          </a:p>
          <a:p>
            <a:pPr lvl="1"/>
            <a:r>
              <a:rPr lang="en-US" u="sng" dirty="0"/>
              <a:t>TYPE</a:t>
            </a:r>
            <a:r>
              <a:rPr lang="en-US" dirty="0"/>
              <a:t> Layer: </a:t>
            </a:r>
            <a:r>
              <a:rPr lang="en-US" sz="1800" dirty="0"/>
              <a:t>conceptual classification of the named entities detected into the text and mapped with both </a:t>
            </a:r>
            <a:r>
              <a:rPr lang="en-US" sz="1800" dirty="0" err="1"/>
              <a:t>DBpedia</a:t>
            </a:r>
            <a:r>
              <a:rPr lang="en-US" sz="1800" dirty="0"/>
              <a:t> and </a:t>
            </a:r>
            <a:r>
              <a:rPr lang="en-US" sz="1800" dirty="0" err="1"/>
              <a:t>Yago</a:t>
            </a:r>
            <a:r>
              <a:rPr lang="en-US" sz="1800" dirty="0"/>
              <a:t> knowledge bases</a:t>
            </a:r>
            <a:endParaRPr lang="en-US" dirty="0"/>
          </a:p>
          <a:p>
            <a:pPr lvl="1"/>
            <a:r>
              <a:rPr lang="en-US" u="sng" dirty="0"/>
              <a:t>TIME</a:t>
            </a:r>
            <a:r>
              <a:rPr lang="en-US" dirty="0"/>
              <a:t> Layer: </a:t>
            </a:r>
            <a:r>
              <a:rPr lang="en-US" sz="1800" dirty="0"/>
              <a:t>metadata related to the temporal mentions find into the text by using a temporal expression recognizer (ex. “the eighteenth century”, “2015-18-12”, etc.)</a:t>
            </a:r>
          </a:p>
          <a:p>
            <a:pPr lvl="1"/>
            <a:r>
              <a:rPr lang="en-US" u="sng" dirty="0"/>
              <a:t>FRAME</a:t>
            </a:r>
            <a:r>
              <a:rPr lang="en-US" dirty="0"/>
              <a:t> Layer</a:t>
            </a:r>
            <a:r>
              <a:rPr lang="en-US" sz="1800" dirty="0"/>
              <a:t>: output of the application of semantic role labeling techniques. Generally, this output includes predicates and their arguments describing a specific role in the context of the predicate.</a:t>
            </a:r>
            <a:br>
              <a:rPr lang="en-US" sz="1800" dirty="0"/>
            </a:br>
            <a:r>
              <a:rPr lang="en-US" sz="1800" dirty="0"/>
              <a:t>Example: </a:t>
            </a:r>
            <a:br>
              <a:rPr lang="en-US" sz="1800" dirty="0"/>
            </a:br>
            <a:r>
              <a:rPr lang="en-US" sz="1800" dirty="0"/>
              <a:t>“He has been influenced by Carl Gauss” </a:t>
            </a:r>
            <a:r>
              <a:rPr lang="en-US" sz="1800" dirty="0">
                <a:sym typeface="Wingdings" pitchFamily="2" charset="2"/>
              </a:rPr>
              <a:t> </a:t>
            </a:r>
            <a:br>
              <a:rPr lang="en-US" sz="1800" dirty="0">
                <a:sym typeface="Wingdings" pitchFamily="2" charset="2"/>
              </a:rPr>
            </a:br>
            <a:r>
              <a:rPr lang="en-US" sz="1800" dirty="0">
                <a:sym typeface="Wingdings" pitchFamily="2" charset="2"/>
              </a:rPr>
              <a:t>[</a:t>
            </a:r>
            <a:r>
              <a:rPr lang="en-US" sz="1800" dirty="0" err="1">
                <a:sym typeface="Wingdings" pitchFamily="2" charset="2"/>
              </a:rPr>
              <a:t>framebase:Subjective_influence</a:t>
            </a:r>
            <a:r>
              <a:rPr lang="en-US" sz="1800" dirty="0">
                <a:sym typeface="Wingdings" pitchFamily="2" charset="2"/>
              </a:rPr>
              <a:t>; </a:t>
            </a:r>
            <a:r>
              <a:rPr lang="en-US" sz="1800" dirty="0" err="1">
                <a:sym typeface="Wingdings" pitchFamily="2" charset="2"/>
              </a:rPr>
              <a:t>dbpedia:Carl_Friedrich_Gauss</a:t>
            </a:r>
            <a:r>
              <a:rPr lang="en-US" sz="1800" dirty="0">
                <a:sym typeface="Wingdings" pitchFamily="2" charset="2"/>
              </a:rPr>
              <a:t>]</a:t>
            </a:r>
            <a:endParaRPr lang="en-US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97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Case </a:t>
            </a:r>
            <a:r>
              <a:rPr lang="en-US" dirty="0" smtClean="0"/>
              <a:t>Study - Evaluation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11256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331 documents, 35 queries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Multi-value relevance (1=irrelevant, 5=relevant)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Different kind of queries: from keyword-base search to queries requiring semantic capabilities</a:t>
            </a:r>
          </a:p>
          <a:p>
            <a:endParaRPr lang="en-US" sz="18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2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Case </a:t>
            </a:r>
            <a:r>
              <a:rPr lang="en-US" dirty="0" smtClean="0"/>
              <a:t>Study - Evaluation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112568"/>
          </a:xfrm>
        </p:spPr>
        <p:txBody>
          <a:bodyPr/>
          <a:lstStyle/>
          <a:p>
            <a:r>
              <a:rPr lang="it-IT" dirty="0"/>
              <a:t>2 </a:t>
            </a:r>
            <a:r>
              <a:rPr lang="it-IT" dirty="0" err="1"/>
              <a:t>baselines</a:t>
            </a:r>
            <a:r>
              <a:rPr lang="it-IT" dirty="0"/>
              <a:t>: </a:t>
            </a:r>
          </a:p>
          <a:p>
            <a:pPr lvl="1"/>
            <a:r>
              <a:rPr lang="it-IT" dirty="0"/>
              <a:t>Google custom </a:t>
            </a:r>
            <a:r>
              <a:rPr lang="it-IT" dirty="0" err="1"/>
              <a:t>search</a:t>
            </a:r>
            <a:r>
              <a:rPr lang="it-IT" dirty="0"/>
              <a:t> API </a:t>
            </a:r>
          </a:p>
          <a:p>
            <a:pPr lvl="1"/>
            <a:r>
              <a:rPr lang="it-IT" dirty="0" err="1"/>
              <a:t>Textual</a:t>
            </a:r>
            <a:r>
              <a:rPr lang="it-IT" dirty="0"/>
              <a:t> </a:t>
            </a:r>
            <a:r>
              <a:rPr lang="it-IT" dirty="0" err="1"/>
              <a:t>layer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(~</a:t>
            </a:r>
            <a:r>
              <a:rPr lang="it-IT" dirty="0" err="1"/>
              <a:t>Lucene</a:t>
            </a:r>
            <a:r>
              <a:rPr lang="it-IT" dirty="0"/>
              <a:t>)</a:t>
            </a:r>
          </a:p>
          <a:p>
            <a:endParaRPr lang="it-IT" sz="2400" dirty="0"/>
          </a:p>
          <a:p>
            <a:r>
              <a:rPr lang="it-IT" dirty="0" err="1"/>
              <a:t>Measures</a:t>
            </a:r>
            <a:r>
              <a:rPr lang="it-IT" dirty="0"/>
              <a:t>: Prec</a:t>
            </a:r>
            <a:r>
              <a:rPr lang="it-IT" baseline="-5999" dirty="0"/>
              <a:t>1,5,10</a:t>
            </a:r>
            <a:r>
              <a:rPr lang="it-IT" dirty="0"/>
              <a:t>, MAP, MAP</a:t>
            </a:r>
            <a:r>
              <a:rPr lang="it-IT" baseline="-5999" dirty="0"/>
              <a:t>10, </a:t>
            </a:r>
            <a:r>
              <a:rPr lang="it-IT" dirty="0"/>
              <a:t>NDCG, NDCG</a:t>
            </a:r>
            <a:r>
              <a:rPr lang="it-IT" baseline="-5999" dirty="0"/>
              <a:t>10</a:t>
            </a:r>
          </a:p>
          <a:p>
            <a:endParaRPr lang="it-IT" sz="2400" baseline="-5999" dirty="0"/>
          </a:p>
          <a:p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weights</a:t>
            </a:r>
            <a:r>
              <a:rPr lang="it-IT" dirty="0"/>
              <a:t> for </a:t>
            </a:r>
            <a:r>
              <a:rPr lang="it-IT" dirty="0" err="1"/>
              <a:t>textual</a:t>
            </a:r>
            <a:r>
              <a:rPr lang="it-IT" dirty="0"/>
              <a:t> and </a:t>
            </a:r>
            <a:r>
              <a:rPr lang="it-IT" dirty="0" err="1"/>
              <a:t>semantic</a:t>
            </a:r>
            <a:r>
              <a:rPr lang="it-IT" dirty="0"/>
              <a:t> </a:t>
            </a:r>
            <a:r>
              <a:rPr lang="it-IT" dirty="0" err="1"/>
              <a:t>layers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TEXTUAL (50%)</a:t>
            </a:r>
          </a:p>
          <a:p>
            <a:pPr lvl="1"/>
            <a:r>
              <a:rPr lang="it-IT" dirty="0"/>
              <a:t>URI (12,5%), TYPE (12,5%), FRAME (12,5%), TIME (12,5%)</a:t>
            </a:r>
          </a:p>
          <a:p>
            <a:endParaRPr lang="en-US" sz="18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7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Case </a:t>
            </a:r>
            <a:r>
              <a:rPr lang="en-US" dirty="0" smtClean="0"/>
              <a:t>Study - Evaluation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47</a:t>
            </a:fld>
            <a:endParaRPr lang="en-GB" dirty="0"/>
          </a:p>
        </p:txBody>
      </p:sp>
      <p:graphicFrame>
        <p:nvGraphicFramePr>
          <p:cNvPr id="6" name="Table 469"/>
          <p:cNvGraphicFramePr/>
          <p:nvPr>
            <p:extLst>
              <p:ext uri="{D42A27DB-BD31-4B8C-83A1-F6EECF244321}">
                <p14:modId xmlns:p14="http://schemas.microsoft.com/office/powerpoint/2010/main" val="1919383386"/>
              </p:ext>
            </p:extLst>
          </p:nvPr>
        </p:nvGraphicFramePr>
        <p:xfrm>
          <a:off x="395537" y="1700808"/>
          <a:ext cx="8419959" cy="4699000"/>
        </p:xfrm>
        <a:graphic>
          <a:graphicData uri="http://schemas.openxmlformats.org/drawingml/2006/table">
            <a:tbl>
              <a:tblPr firstRow="1"/>
              <a:tblGrid>
                <a:gridCol w="1902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1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10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10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65516">
                <a:tc>
                  <a:txBody>
                    <a:bodyPr/>
                    <a:lstStyle/>
                    <a:p>
                      <a:pPr algn="l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Approach</a:t>
                      </a:r>
                      <a:r>
                        <a:rPr sz="20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20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sz="20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</a:t>
                      </a:r>
                      <a:endParaRPr sz="20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699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26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Prec</a:t>
                      </a:r>
                      <a:r>
                        <a:rPr sz="2000" u="none" baseline="-5999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699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26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Prec</a:t>
                      </a:r>
                      <a:r>
                        <a:rPr sz="2000" u="none" baseline="-5999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699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26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Prec</a:t>
                      </a:r>
                      <a:r>
                        <a:rPr sz="2000" u="none" baseline="-5999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699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NDCG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699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26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NDCG</a:t>
                      </a:r>
                      <a:r>
                        <a:rPr sz="2000" u="none" baseline="-5999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699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MAP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699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26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MAP</a:t>
                      </a:r>
                      <a:r>
                        <a:rPr sz="2000" u="none" baseline="-5999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699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252">
                <a:tc>
                  <a:txBody>
                    <a:bodyPr/>
                    <a:lstStyle/>
                    <a:p>
                      <a:pPr algn="l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Google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4699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0.543</a:t>
                      </a:r>
                    </a:p>
                  </a:txBody>
                  <a:tcPr marL="12700" marR="12700" marT="12700" marB="12700" anchor="b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4699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0.411</a:t>
                      </a:r>
                    </a:p>
                  </a:txBody>
                  <a:tcPr marL="12700" marR="12700" marT="12700" marB="12700" anchor="b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4699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0.343</a:t>
                      </a:r>
                    </a:p>
                  </a:txBody>
                  <a:tcPr marL="12700" marR="12700" marT="12700" marB="12700" anchor="b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4699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0.434</a:t>
                      </a:r>
                    </a:p>
                  </a:txBody>
                  <a:tcPr marL="12700" marR="12700" marT="12700" marB="12700" anchor="b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4699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0.405</a:t>
                      </a:r>
                    </a:p>
                  </a:txBody>
                  <a:tcPr marL="12700" marR="12700" marT="12700" marB="12700" anchor="b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4699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0.255</a:t>
                      </a:r>
                    </a:p>
                  </a:txBody>
                  <a:tcPr marL="12700" marR="12700" marT="12700" marB="12700" anchor="b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4699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0.219</a:t>
                      </a:r>
                    </a:p>
                  </a:txBody>
                  <a:tcPr marL="12700" marR="12700" marT="12700" marB="12700" anchor="b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4699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252">
                <a:tc>
                  <a:txBody>
                    <a:bodyPr/>
                    <a:lstStyle/>
                    <a:p>
                      <a:pPr algn="l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Textual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0.943</a:t>
                      </a:r>
                    </a:p>
                  </a:txBody>
                  <a:tcPr marL="12700" marR="12700" marT="12700" marB="12700" anchor="b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0.669</a:t>
                      </a:r>
                    </a:p>
                  </a:txBody>
                  <a:tcPr marL="12700" marR="12700" marT="12700" marB="12700" anchor="b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0.453</a:t>
                      </a:r>
                    </a:p>
                  </a:txBody>
                  <a:tcPr marL="12700" marR="12700" marT="12700" marB="12700" anchor="b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0.832</a:t>
                      </a:r>
                    </a:p>
                  </a:txBody>
                  <a:tcPr marL="12700" marR="12700" marT="12700" marB="12700" anchor="b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0.782</a:t>
                      </a:r>
                    </a:p>
                  </a:txBody>
                  <a:tcPr marL="12700" marR="12700" marT="12700" marB="12700" anchor="b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0.733</a:t>
                      </a:r>
                    </a:p>
                  </a:txBody>
                  <a:tcPr marL="12700" marR="12700" marT="12700" marB="12700" anchor="b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0.681</a:t>
                      </a:r>
                    </a:p>
                  </a:txBody>
                  <a:tcPr marL="12700" marR="12700" marT="12700" marB="12700" anchor="b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252">
                <a:tc>
                  <a:txBody>
                    <a:bodyPr/>
                    <a:lstStyle/>
                    <a:p>
                      <a:pPr algn="l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KE4IR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0.971</a:t>
                      </a:r>
                    </a:p>
                  </a:txBody>
                  <a:tcPr marL="12700" marR="12700" marT="12700" marB="12700" anchor="b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0.680</a:t>
                      </a:r>
                    </a:p>
                  </a:txBody>
                  <a:tcPr marL="12700" marR="12700" marT="12700" marB="12700" anchor="b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0.474</a:t>
                      </a:r>
                    </a:p>
                  </a:txBody>
                  <a:tcPr marL="12700" marR="12700" marT="12700" marB="12700" anchor="b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0.854</a:t>
                      </a:r>
                    </a:p>
                  </a:txBody>
                  <a:tcPr marL="12700" marR="12700" marT="12700" marB="12700" anchor="b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0.806</a:t>
                      </a:r>
                    </a:p>
                  </a:txBody>
                  <a:tcPr marL="12700" marR="12700" marT="12700" marB="12700" anchor="b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0.758</a:t>
                      </a:r>
                    </a:p>
                  </a:txBody>
                  <a:tcPr marL="12700" marR="12700" marT="12700" marB="12700" anchor="b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0.713</a:t>
                      </a:r>
                    </a:p>
                  </a:txBody>
                  <a:tcPr marL="12700" marR="12700" marT="12700" marB="12700" anchor="b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252">
                <a:tc>
                  <a:txBody>
                    <a:bodyPr/>
                    <a:lstStyle/>
                    <a:p>
                      <a:pPr algn="l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b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KE4IR </a:t>
                      </a:r>
                      <a:r>
                        <a:rPr sz="2000" b="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vs.</a:t>
                      </a:r>
                      <a:r>
                        <a:rPr lang="en-US" sz="2000" b="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</a:t>
                      </a:r>
                      <a:r>
                        <a:rPr sz="2000" b="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extual </a:t>
                      </a:r>
                      <a:endParaRPr sz="2000" b="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699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3.03%</a:t>
                      </a:r>
                    </a:p>
                  </a:txBody>
                  <a:tcPr marL="12700" marR="12700" marT="12700" marB="127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699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1.71%</a:t>
                      </a:r>
                    </a:p>
                  </a:txBody>
                  <a:tcPr marL="12700" marR="12700" marT="12700" marB="127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699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4.55%</a:t>
                      </a:r>
                    </a:p>
                  </a:txBody>
                  <a:tcPr marL="12700" marR="12700" marT="12700" marB="127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699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2.64%</a:t>
                      </a:r>
                    </a:p>
                  </a:txBody>
                  <a:tcPr marL="12700" marR="12700" marT="12700" marB="127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699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2.99%</a:t>
                      </a:r>
                    </a:p>
                  </a:txBody>
                  <a:tcPr marL="12700" marR="12700" marT="12700" marB="127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699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3.50%</a:t>
                      </a:r>
                    </a:p>
                  </a:txBody>
                  <a:tcPr marL="12700" marR="12700" marT="12700" marB="127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699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25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20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4.74%</a:t>
                      </a:r>
                    </a:p>
                  </a:txBody>
                  <a:tcPr marL="12700" marR="12700" marT="12700" marB="127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699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7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Case </a:t>
            </a:r>
            <a:r>
              <a:rPr lang="en-US" dirty="0" smtClean="0"/>
              <a:t>Study - Evaluation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48</a:t>
            </a:fld>
            <a:endParaRPr lang="en-GB" dirty="0"/>
          </a:p>
        </p:txBody>
      </p:sp>
      <p:graphicFrame>
        <p:nvGraphicFramePr>
          <p:cNvPr id="6" name="Table 480"/>
          <p:cNvGraphicFramePr/>
          <p:nvPr>
            <p:extLst>
              <p:ext uri="{D42A27DB-BD31-4B8C-83A1-F6EECF244321}">
                <p14:modId xmlns:p14="http://schemas.microsoft.com/office/powerpoint/2010/main" val="3500933448"/>
              </p:ext>
            </p:extLst>
          </p:nvPr>
        </p:nvGraphicFramePr>
        <p:xfrm>
          <a:off x="179512" y="1556792"/>
          <a:ext cx="8736571" cy="3787089"/>
        </p:xfrm>
        <a:graphic>
          <a:graphicData uri="http://schemas.openxmlformats.org/drawingml/2006/table">
            <a:tbl>
              <a:tblPr firstRow="1"/>
              <a:tblGrid>
                <a:gridCol w="217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7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7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7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7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9918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Layers (TEXTUAL+)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699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26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r>
                        <a:rPr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Prec</a:t>
                      </a:r>
                      <a:r>
                        <a:rPr sz="1600" baseline="-5999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699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26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r>
                        <a:rPr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Prec</a:t>
                      </a:r>
                      <a:r>
                        <a:rPr sz="1600" baseline="-5999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699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26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r>
                        <a:rPr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Prec</a:t>
                      </a:r>
                      <a:r>
                        <a:rPr sz="1600" baseline="-5999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699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NDCG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699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26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r>
                        <a:rPr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NDCG</a:t>
                      </a:r>
                      <a:r>
                        <a:rPr sz="1600" baseline="-5999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699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MAP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699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  <a:defRPr sz="26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r>
                        <a:rPr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MAP</a:t>
                      </a:r>
                      <a:r>
                        <a:rPr sz="1600" baseline="-5999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4699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561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URI,TYPE,FRAME,TIME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4699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0.971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4699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0.680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4699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0.474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4699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0.854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4699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0.806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4699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0.758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4699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0.713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4699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561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URI,TYPE,FRAME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0.971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0.680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0.474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0.853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0.804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0.757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0.712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561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URI,TYPE,TIME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0.971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0.680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0.474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0.851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0.802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0.757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0.712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561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URI,TYPE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0.971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0.680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0.474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0.849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0.801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0.755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0.710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561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URI,FRAME,TIME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0.971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0.674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0.465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0.844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0.796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0.750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0.702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561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URI,FRAME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0.971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0.674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0.465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0.842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0.795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0.749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0.702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561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URI,TIME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0.971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0.674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0.465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0.840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0.791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0.747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0.700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561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TYPE,FRAME,TIME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0.943</a:t>
                      </a:r>
                    </a:p>
                  </a:txBody>
                  <a:tcPr marL="12700" marR="12700" marT="12700" marB="127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0.674</a:t>
                      </a:r>
                    </a:p>
                  </a:txBody>
                  <a:tcPr marL="12700" marR="12700" marT="12700" marB="127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0.471</a:t>
                      </a:r>
                    </a:p>
                  </a:txBody>
                  <a:tcPr marL="12700" marR="12700" marT="12700" marB="127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0.848</a:t>
                      </a:r>
                    </a:p>
                  </a:txBody>
                  <a:tcPr marL="12700" marR="12700" marT="12700" marB="127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0.799</a:t>
                      </a:r>
                    </a:p>
                  </a:txBody>
                  <a:tcPr marL="12700" marR="12700" marT="12700" marB="127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0.745</a:t>
                      </a:r>
                    </a:p>
                  </a:txBody>
                  <a:tcPr marL="12700" marR="12700" marT="12700" marB="127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0.700</a:t>
                      </a:r>
                    </a:p>
                  </a:txBody>
                  <a:tcPr marL="12700" marR="12700" marT="12700" marB="127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561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TYPE,TIME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0.943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0.674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0.471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0.843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0.794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0.743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0.697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561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TYPE,FRAME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0.943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0.674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0.468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0.847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0.797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0.743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0.695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561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FRAME,TIME 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0.943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0.674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0.462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0.842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0.793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0.741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tabLst>
                          <a:tab pos="914400" algn="l"/>
                        </a:tabLst>
                      </a:pPr>
                      <a:r>
                        <a:rPr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0.693</a:t>
                      </a:r>
                    </a:p>
                  </a:txBody>
                  <a:tcPr marL="12700" marR="12700" marT="12700" marB="127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0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Case </a:t>
            </a:r>
            <a:r>
              <a:rPr lang="en-US" dirty="0" smtClean="0"/>
              <a:t>Study - Evaluation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49</a:t>
            </a:fld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80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8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ontology?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r>
              <a:rPr lang="en-US" sz="2400" dirty="0" smtClean="0"/>
              <a:t>“</a:t>
            </a:r>
            <a:r>
              <a:rPr lang="en-US" sz="2400" dirty="0"/>
              <a:t>the branch of philosophy which deals with the nature and the organization of reality”</a:t>
            </a:r>
          </a:p>
          <a:p>
            <a:endParaRPr lang="en-US" sz="2400" dirty="0"/>
          </a:p>
          <a:p>
            <a:r>
              <a:rPr lang="en-US" sz="2400" dirty="0"/>
              <a:t>“an ontology is an explicit specification of a conceptualization” [Gruber1993]</a:t>
            </a:r>
          </a:p>
          <a:p>
            <a:pPr lvl="1"/>
            <a:r>
              <a:rPr lang="en-US" sz="2000" b="1" dirty="0"/>
              <a:t>conceptualization</a:t>
            </a:r>
            <a:r>
              <a:rPr lang="en-US" sz="2000" dirty="0"/>
              <a:t>: abstract model of the world</a:t>
            </a:r>
          </a:p>
          <a:p>
            <a:pPr lvl="1"/>
            <a:r>
              <a:rPr lang="en-US" sz="2000" b="1" dirty="0"/>
              <a:t>explicit specification</a:t>
            </a:r>
            <a:r>
              <a:rPr lang="en-US" sz="2000" dirty="0"/>
              <a:t>: model described by using unambiguous language</a:t>
            </a:r>
          </a:p>
          <a:p>
            <a:endParaRPr lang="en-US" sz="2400" dirty="0"/>
          </a:p>
          <a:p>
            <a:r>
              <a:rPr lang="en-US" sz="2400" dirty="0"/>
              <a:t>upper ontology (example: DOLCE [Guarino2002])</a:t>
            </a:r>
          </a:p>
          <a:p>
            <a:endParaRPr lang="en-US" sz="2400" dirty="0" smtClean="0"/>
          </a:p>
          <a:p>
            <a:r>
              <a:rPr lang="en-US" sz="2400" dirty="0" smtClean="0"/>
              <a:t>domain ontology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268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– What We Learnt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112568"/>
          </a:xfrm>
        </p:spPr>
        <p:txBody>
          <a:bodyPr/>
          <a:lstStyle/>
          <a:p>
            <a:r>
              <a:rPr lang="en-US" dirty="0" smtClean="0"/>
              <a:t>How weights change may affect system effectiveness.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this specific case, the use of a weight schema helps you in balancing the importance of the semantic information.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Further lessons more related to the use of semantic layers and resources…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73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51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pPr marL="180000" indent="0" algn="ctr">
              <a:buNone/>
            </a:pPr>
            <a:r>
              <a:rPr lang="en-US" sz="4800" dirty="0" smtClean="0"/>
              <a:t>PART 3:</a:t>
            </a:r>
          </a:p>
          <a:p>
            <a:pPr marL="180000" indent="0" algn="ctr">
              <a:buNone/>
            </a:pPr>
            <a:endParaRPr lang="en-US" sz="4800" dirty="0"/>
          </a:p>
          <a:p>
            <a:pPr marL="180000" indent="0" algn="ctr">
              <a:buNone/>
            </a:pPr>
            <a:r>
              <a:rPr lang="en-US" sz="4800" dirty="0"/>
              <a:t>Focus on the medical domain: </a:t>
            </a:r>
            <a:endParaRPr lang="en-US" sz="4800" dirty="0" smtClean="0"/>
          </a:p>
          <a:p>
            <a:pPr marL="180000" indent="0" algn="ctr">
              <a:buNone/>
            </a:pPr>
            <a:r>
              <a:rPr lang="en-US" sz="4800" dirty="0" smtClean="0"/>
              <a:t>why </a:t>
            </a:r>
            <a:r>
              <a:rPr lang="en-US" sz="4800" dirty="0"/>
              <a:t>and how.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7353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general purpose to domain specific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112568"/>
          </a:xfrm>
        </p:spPr>
        <p:txBody>
          <a:bodyPr/>
          <a:lstStyle/>
          <a:p>
            <a:r>
              <a:rPr lang="en-US" dirty="0" smtClean="0"/>
              <a:t>Previously: how to integrate general purpose knowledge bases into an information retrieval system.</a:t>
            </a:r>
          </a:p>
          <a:p>
            <a:endParaRPr lang="en-US" dirty="0"/>
          </a:p>
          <a:p>
            <a:r>
              <a:rPr lang="en-US" dirty="0" smtClean="0"/>
              <a:t>To build an effective semantic based information retrieval system, there is a preliminary checklist to verify:</a:t>
            </a:r>
          </a:p>
          <a:p>
            <a:pPr lvl="1"/>
            <a:r>
              <a:rPr lang="en-US" dirty="0" smtClean="0"/>
              <a:t>do you have high-quality semantic resources to use for annotating your documents?</a:t>
            </a:r>
          </a:p>
          <a:p>
            <a:pPr lvl="1"/>
            <a:r>
              <a:rPr lang="en-US" dirty="0" smtClean="0"/>
              <a:t>are these resources freely available and maintained?</a:t>
            </a:r>
          </a:p>
          <a:p>
            <a:pPr lvl="1"/>
            <a:r>
              <a:rPr lang="en-US" dirty="0" smtClean="0"/>
              <a:t>have these resources a good coverage of all information available in the repository?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Thus: be careful in selecting your resources!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general purpose to domain specific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112568"/>
          </a:xfrm>
        </p:spPr>
        <p:txBody>
          <a:bodyPr/>
          <a:lstStyle/>
          <a:p>
            <a:r>
              <a:rPr lang="en-US" dirty="0" smtClean="0"/>
              <a:t>As example: Is </a:t>
            </a:r>
            <a:r>
              <a:rPr lang="en-US" dirty="0" err="1" smtClean="0"/>
              <a:t>DBpedia</a:t>
            </a:r>
            <a:r>
              <a:rPr lang="en-US" dirty="0" smtClean="0"/>
              <a:t> a good candidate?</a:t>
            </a:r>
          </a:p>
          <a:p>
            <a:endParaRPr lang="en-US" dirty="0"/>
          </a:p>
          <a:p>
            <a:r>
              <a:rPr lang="en-US" dirty="0" smtClean="0"/>
              <a:t>You may encounter several problems in resources built automatically.</a:t>
            </a:r>
          </a:p>
          <a:p>
            <a:endParaRPr lang="en-US" dirty="0"/>
          </a:p>
          <a:p>
            <a:r>
              <a:rPr lang="en-US" dirty="0" smtClean="0"/>
              <a:t>Issues contained in </a:t>
            </a:r>
            <a:r>
              <a:rPr lang="en-US" dirty="0" err="1" smtClean="0"/>
              <a:t>DBpedia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entities classified as person and organization at the same time;</a:t>
            </a:r>
          </a:p>
          <a:p>
            <a:pPr lvl="1"/>
            <a:r>
              <a:rPr lang="en-US" dirty="0" smtClean="0"/>
              <a:t>functional properties that have different values in different chapters;</a:t>
            </a:r>
          </a:p>
          <a:p>
            <a:pPr lvl="1"/>
            <a:r>
              <a:rPr lang="en-US" dirty="0" smtClean="0"/>
              <a:t>domain/range axioms that cannot be used for doing inferences;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ncorrect </a:t>
            </a:r>
            <a:r>
              <a:rPr lang="en-US" dirty="0" err="1" smtClean="0"/>
              <a:t>sameAs</a:t>
            </a:r>
            <a:r>
              <a:rPr lang="en-US" dirty="0" smtClean="0"/>
              <a:t> properties;</a:t>
            </a:r>
          </a:p>
          <a:p>
            <a:pPr lvl="1"/>
            <a:r>
              <a:rPr lang="en-US" dirty="0" smtClean="0"/>
              <a:t>Wikipedia pages representing lists that are classified as </a:t>
            </a:r>
            <a:r>
              <a:rPr lang="en-US" dirty="0" err="1" smtClean="0"/>
              <a:t>dbo:Person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45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general purpose to domain specific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112568"/>
          </a:xfrm>
        </p:spPr>
        <p:txBody>
          <a:bodyPr/>
          <a:lstStyle/>
          <a:p>
            <a:r>
              <a:rPr lang="en-US" dirty="0" smtClean="0"/>
              <a:t>A good strategy:</a:t>
            </a:r>
          </a:p>
          <a:p>
            <a:pPr lvl="1"/>
            <a:r>
              <a:rPr lang="en-US" dirty="0" smtClean="0"/>
              <a:t>to start with domain specific resources for understanding how everything works and for performing a more clear evaluation of your systems.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Two examples of very well structures resources:</a:t>
            </a:r>
          </a:p>
          <a:p>
            <a:pPr lvl="1"/>
            <a:r>
              <a:rPr lang="en-US" dirty="0" err="1" smtClean="0"/>
              <a:t>Agrovoc</a:t>
            </a:r>
            <a:r>
              <a:rPr lang="en-US" dirty="0" smtClean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Domains of food</a:t>
            </a:r>
            <a:r>
              <a:rPr lang="en-US" dirty="0">
                <a:sym typeface="Wingdings" panose="05000000000000000000" pitchFamily="2" charset="2"/>
              </a:rPr>
              <a:t>, nutrition, agriculture, fisheries, forestry, </a:t>
            </a:r>
            <a:r>
              <a:rPr lang="en-US" dirty="0" smtClean="0">
                <a:sym typeface="Wingdings" panose="05000000000000000000" pitchFamily="2" charset="2"/>
              </a:rPr>
              <a:t>environment.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UMLS  Medical domain.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Both resources have been built and verified manually.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2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the medical domain: UMLS Knowledge Base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112568"/>
          </a:xfrm>
        </p:spPr>
        <p:txBody>
          <a:bodyPr/>
          <a:lstStyle/>
          <a:p>
            <a:r>
              <a:rPr lang="en-US" dirty="0"/>
              <a:t>Link: </a:t>
            </a:r>
            <a:r>
              <a:rPr lang="en-US" dirty="0" smtClean="0"/>
              <a:t>  https</a:t>
            </a:r>
            <a:r>
              <a:rPr lang="en-US" dirty="0"/>
              <a:t>://www.nlm.nih.gov/research/umls</a:t>
            </a:r>
            <a:r>
              <a:rPr lang="en-US" dirty="0" smtClean="0"/>
              <a:t>/</a:t>
            </a:r>
          </a:p>
          <a:p>
            <a:endParaRPr lang="en-US" dirty="0"/>
          </a:p>
          <a:p>
            <a:r>
              <a:rPr lang="en-US" dirty="0" smtClean="0"/>
              <a:t>Content:</a:t>
            </a:r>
          </a:p>
          <a:p>
            <a:pPr lvl="1"/>
            <a:r>
              <a:rPr lang="en-US" dirty="0" smtClean="0"/>
              <a:t>205 resources (taxonomies, thesaurus, vocabularies, etc.);</a:t>
            </a:r>
          </a:p>
          <a:p>
            <a:pPr lvl="1"/>
            <a:r>
              <a:rPr lang="en-US" dirty="0" smtClean="0"/>
              <a:t>alignments between resources;</a:t>
            </a:r>
          </a:p>
          <a:p>
            <a:pPr lvl="1"/>
            <a:r>
              <a:rPr lang="en-US" dirty="0" smtClean="0"/>
              <a:t>semantic networks (next slide);</a:t>
            </a:r>
          </a:p>
          <a:p>
            <a:pPr lvl="1"/>
            <a:r>
              <a:rPr lang="en-US" dirty="0" smtClean="0"/>
              <a:t>66 of them are multilingual;</a:t>
            </a:r>
          </a:p>
          <a:p>
            <a:pPr lvl="1"/>
            <a:r>
              <a:rPr lang="en-US" dirty="0" smtClean="0"/>
              <a:t>complete coverage of the medical domain.</a:t>
            </a:r>
          </a:p>
          <a:p>
            <a:pPr lvl="1"/>
            <a:endParaRPr lang="en-US" dirty="0"/>
          </a:p>
          <a:p>
            <a:r>
              <a:rPr lang="en-US" dirty="0" smtClean="0"/>
              <a:t>Don’t worry, for the Hackathon I simplified your life and only the </a:t>
            </a:r>
            <a:r>
              <a:rPr lang="en-US" dirty="0" err="1" smtClean="0"/>
              <a:t>MeSH</a:t>
            </a:r>
            <a:r>
              <a:rPr lang="en-US" dirty="0" smtClean="0"/>
              <a:t> resource will be used…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0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the medical domain: UMLS Knowledge Base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112568"/>
          </a:xfrm>
        </p:spPr>
        <p:txBody>
          <a:bodyPr/>
          <a:lstStyle/>
          <a:p>
            <a:r>
              <a:rPr lang="en-US" dirty="0" smtClean="0"/>
              <a:t>Semantic Networks</a:t>
            </a:r>
          </a:p>
          <a:p>
            <a:endParaRPr lang="en-US" dirty="0"/>
          </a:p>
          <a:p>
            <a:r>
              <a:rPr lang="en-US" dirty="0" smtClean="0"/>
              <a:t>Broad </a:t>
            </a:r>
            <a:r>
              <a:rPr lang="en-US" dirty="0"/>
              <a:t>subject categories, or semantic </a:t>
            </a:r>
            <a:r>
              <a:rPr lang="en-US" dirty="0" smtClean="0"/>
              <a:t>types</a:t>
            </a:r>
          </a:p>
          <a:p>
            <a:pPr lvl="1"/>
            <a:r>
              <a:rPr lang="en-US" sz="1800" dirty="0" smtClean="0"/>
              <a:t>organism, anatomical structure, biologic function, chemical, physical object, etc.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set of </a:t>
            </a:r>
            <a:r>
              <a:rPr lang="en-US" dirty="0" smtClean="0"/>
              <a:t>relationships</a:t>
            </a:r>
            <a:r>
              <a:rPr lang="en-US" dirty="0"/>
              <a:t>, or semantic </a:t>
            </a:r>
            <a:r>
              <a:rPr lang="en-US" dirty="0" smtClean="0"/>
              <a:t>relations</a:t>
            </a:r>
          </a:p>
          <a:p>
            <a:pPr lvl="1"/>
            <a:r>
              <a:rPr lang="en-US" sz="1800" dirty="0" smtClean="0"/>
              <a:t>physically related to</a:t>
            </a:r>
          </a:p>
          <a:p>
            <a:pPr lvl="1"/>
            <a:r>
              <a:rPr lang="en-US" sz="1800" dirty="0" smtClean="0"/>
              <a:t>spatially </a:t>
            </a:r>
            <a:r>
              <a:rPr lang="en-US" sz="1800" dirty="0"/>
              <a:t>related to</a:t>
            </a:r>
          </a:p>
          <a:p>
            <a:pPr lvl="1"/>
            <a:r>
              <a:rPr lang="en-US" sz="1800" dirty="0"/>
              <a:t>temporally related to</a:t>
            </a:r>
          </a:p>
          <a:p>
            <a:pPr lvl="1"/>
            <a:r>
              <a:rPr lang="en-US" sz="1800" dirty="0"/>
              <a:t>functionally related to</a:t>
            </a:r>
          </a:p>
          <a:p>
            <a:pPr lvl="1"/>
            <a:r>
              <a:rPr lang="en-US" sz="1800" dirty="0"/>
              <a:t>conceptually related 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38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 for Semantic Medical IR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11256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Step 1: to support document annotation.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Step 2: to build the multilayer document representation.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Step 3: to develop the ranking algorithm.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2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Document Annotation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112568"/>
          </a:xfrm>
        </p:spPr>
        <p:txBody>
          <a:bodyPr/>
          <a:lstStyle/>
          <a:p>
            <a:r>
              <a:rPr lang="en-US" dirty="0" smtClean="0"/>
              <a:t>For each concept “C” of the </a:t>
            </a:r>
            <a:r>
              <a:rPr lang="en-US" dirty="0" smtClean="0"/>
              <a:t>knowledge base:</a:t>
            </a:r>
            <a:endParaRPr lang="en-US" dirty="0" smtClean="0"/>
          </a:p>
          <a:p>
            <a:pPr lvl="1"/>
            <a:r>
              <a:rPr lang="en-US" dirty="0" smtClean="0"/>
              <a:t>label</a:t>
            </a:r>
          </a:p>
          <a:p>
            <a:pPr lvl="1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label and description of concepts directly connected with “C”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All information have been indexed in </a:t>
            </a:r>
            <a:r>
              <a:rPr lang="en-US" dirty="0" err="1" smtClean="0"/>
              <a:t>Lucene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From each document all sentences have been extracted</a:t>
            </a:r>
          </a:p>
          <a:p>
            <a:endParaRPr lang="en-US" dirty="0"/>
          </a:p>
          <a:p>
            <a:r>
              <a:rPr lang="en-US" dirty="0" smtClean="0"/>
              <a:t>Each sentence (once polished) have been used as query for retrieving candidate annotations.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33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Multilayer Representation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112568"/>
          </a:xfrm>
        </p:spPr>
        <p:txBody>
          <a:bodyPr/>
          <a:lstStyle/>
          <a:p>
            <a:r>
              <a:rPr lang="en-US" dirty="0" smtClean="0"/>
              <a:t>Each document contains abstract and content.</a:t>
            </a:r>
          </a:p>
          <a:p>
            <a:endParaRPr lang="en-US" dirty="0" smtClean="0"/>
          </a:p>
          <a:p>
            <a:r>
              <a:rPr lang="en-US" dirty="0" smtClean="0"/>
              <a:t>Both abstract and content are annotated.</a:t>
            </a:r>
          </a:p>
          <a:p>
            <a:endParaRPr lang="en-US" dirty="0" smtClean="0"/>
          </a:p>
          <a:p>
            <a:r>
              <a:rPr lang="en-US" dirty="0" smtClean="0"/>
              <a:t>Four layers:</a:t>
            </a:r>
          </a:p>
          <a:p>
            <a:pPr lvl="1"/>
            <a:r>
              <a:rPr lang="en-US" dirty="0" smtClean="0"/>
              <a:t>abstract</a:t>
            </a:r>
          </a:p>
          <a:p>
            <a:pPr lvl="1"/>
            <a:r>
              <a:rPr lang="en-US" dirty="0" smtClean="0"/>
              <a:t>abstract-annotations</a:t>
            </a:r>
          </a:p>
          <a:p>
            <a:pPr lvl="1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content-annotations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7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Ontology Components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r>
              <a:rPr lang="en-US" sz="2400" dirty="0"/>
              <a:t>Classes: entities describing objects </a:t>
            </a:r>
            <a:r>
              <a:rPr lang="en-US" sz="2400" dirty="0" smtClean="0"/>
              <a:t>having common </a:t>
            </a:r>
            <a:r>
              <a:rPr lang="en-US" sz="2400" dirty="0"/>
              <a:t>characteristics (for example: “Agricultural Method”).</a:t>
            </a:r>
          </a:p>
          <a:p>
            <a:endParaRPr lang="en-US" sz="2400" dirty="0"/>
          </a:p>
          <a:p>
            <a:r>
              <a:rPr lang="en-US" sz="2400" dirty="0"/>
              <a:t>Individuals: entities that are instances of classes (for example “Multi Crops Farming” is an instance of “Agricultural Method”).</a:t>
            </a:r>
          </a:p>
          <a:p>
            <a:endParaRPr lang="en-US" sz="2400" dirty="0"/>
          </a:p>
          <a:p>
            <a:r>
              <a:rPr lang="en-US" sz="2400" dirty="0"/>
              <a:t>Properties: binary relations between entities (for example “</a:t>
            </a:r>
            <a:r>
              <a:rPr lang="en-US" sz="2400" dirty="0" err="1"/>
              <a:t>IsAffectedBy</a:t>
            </a:r>
            <a:r>
              <a:rPr lang="en-US" sz="2400" dirty="0"/>
              <a:t>”).</a:t>
            </a:r>
          </a:p>
          <a:p>
            <a:endParaRPr lang="en-US" sz="2400" dirty="0"/>
          </a:p>
          <a:p>
            <a:r>
              <a:rPr lang="en-US" sz="2400" dirty="0"/>
              <a:t>Attributes (or </a:t>
            </a:r>
            <a:r>
              <a:rPr lang="en-US" sz="2400" dirty="0" err="1"/>
              <a:t>DataType</a:t>
            </a:r>
            <a:r>
              <a:rPr lang="en-US" sz="2400" dirty="0"/>
              <a:t> Properties): characteristics that qualify individuals (for example </a:t>
            </a:r>
            <a:r>
              <a:rPr lang="en-US" sz="2400" dirty="0" smtClean="0"/>
              <a:t>“</a:t>
            </a:r>
            <a:r>
              <a:rPr lang="en-US" sz="2400" dirty="0" err="1" smtClean="0"/>
              <a:t>hasName</a:t>
            </a:r>
            <a:r>
              <a:rPr lang="en-US" sz="2400" dirty="0"/>
              <a:t>”).</a:t>
            </a:r>
          </a:p>
        </p:txBody>
      </p:sp>
    </p:spTree>
    <p:extLst>
      <p:ext uri="{BB962C8B-B14F-4D97-AF65-F5344CB8AC3E}">
        <p14:creationId xmlns:p14="http://schemas.microsoft.com/office/powerpoint/2010/main" val="12469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Ranking Algorithm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112568"/>
          </a:xfrm>
        </p:spPr>
        <p:txBody>
          <a:bodyPr/>
          <a:lstStyle/>
          <a:p>
            <a:r>
              <a:rPr lang="en-US" dirty="0" smtClean="0"/>
              <a:t>Queries are annotated by using the same strategy (and the same resource)</a:t>
            </a:r>
          </a:p>
          <a:p>
            <a:endParaRPr lang="en-US" dirty="0" smtClean="0"/>
          </a:p>
          <a:p>
            <a:r>
              <a:rPr lang="en-US" dirty="0" smtClean="0"/>
              <a:t>Each query can be (eventually) separated in subqueries and performed in different steps.</a:t>
            </a:r>
          </a:p>
          <a:p>
            <a:pPr lvl="1"/>
            <a:r>
              <a:rPr lang="en-US" dirty="0" smtClean="0"/>
              <a:t>different queries for each layer</a:t>
            </a:r>
          </a:p>
          <a:p>
            <a:pPr lvl="1"/>
            <a:r>
              <a:rPr lang="en-US" dirty="0" smtClean="0"/>
              <a:t>different queries if the layers are annotated or not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 Total: 4 queries.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resulting ranks have been aggregated.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5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idea for </a:t>
            </a:r>
            <a:r>
              <a:rPr lang="en-US" dirty="0" smtClean="0"/>
              <a:t>rank aggregation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112568"/>
          </a:xfrm>
        </p:spPr>
        <p:txBody>
          <a:bodyPr/>
          <a:lstStyle/>
          <a:p>
            <a:r>
              <a:rPr lang="en-US" dirty="0" smtClean="0"/>
              <a:t>Assignment </a:t>
            </a:r>
            <a:r>
              <a:rPr lang="en-US" dirty="0"/>
              <a:t>of priorities to </a:t>
            </a:r>
            <a:r>
              <a:rPr lang="en-US" dirty="0" smtClean="0"/>
              <a:t>each layer </a:t>
            </a:r>
            <a:r>
              <a:rPr lang="en-US" dirty="0" smtClean="0">
                <a:sym typeface="Wingdings" panose="05000000000000000000" pitchFamily="2" charset="2"/>
              </a:rPr>
              <a:t> “</a:t>
            </a:r>
            <a:r>
              <a:rPr lang="en-US" dirty="0" smtClean="0"/>
              <a:t>criterion”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Compute criteria weights</a:t>
            </a:r>
          </a:p>
          <a:p>
            <a:pPr lvl="1"/>
            <a:r>
              <a:rPr lang="en-US" dirty="0"/>
              <a:t>Weight of criteria with low priority depends on the score of criteria with high priority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Aggregate criteria scores [Dragoni2012]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8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Multicriteria</a:t>
            </a:r>
            <a:r>
              <a:rPr lang="en-US" dirty="0" smtClean="0"/>
              <a:t> Ranking Problem Representation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112568"/>
          </a:xfrm>
        </p:spPr>
        <p:txBody>
          <a:bodyPr/>
          <a:lstStyle/>
          <a:p>
            <a:r>
              <a:rPr lang="en-US" dirty="0" smtClean="0"/>
              <a:t>Components</a:t>
            </a:r>
          </a:p>
          <a:p>
            <a:pPr lvl="1"/>
            <a:endParaRPr lang="en-US" sz="1800" dirty="0" smtClean="0"/>
          </a:p>
          <a:p>
            <a:pPr lvl="1"/>
            <a:r>
              <a:rPr lang="en-US" dirty="0" smtClean="0"/>
              <a:t>the set C of the n considered criteria: C = {C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dirty="0" smtClean="0"/>
              <a:t>};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collection D of entities (documents in the specific case of IR);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 aggregation function F computing the score </a:t>
            </a:r>
            <a:r>
              <a:rPr lang="en-US" dirty="0"/>
              <a:t>F(C</a:t>
            </a:r>
            <a:r>
              <a:rPr lang="en-US" baseline="-25000" dirty="0"/>
              <a:t>1</a:t>
            </a:r>
            <a:r>
              <a:rPr lang="en-US" dirty="0"/>
              <a:t>(d),…, </a:t>
            </a:r>
            <a:r>
              <a:rPr lang="en-US" dirty="0" err="1"/>
              <a:t>C</a:t>
            </a:r>
            <a:r>
              <a:rPr lang="en-US" baseline="-25000" dirty="0" err="1"/>
              <a:t>n</a:t>
            </a:r>
            <a:r>
              <a:rPr lang="en-US" dirty="0"/>
              <a:t>(d)) </a:t>
            </a:r>
            <a:r>
              <a:rPr lang="en-US" dirty="0" smtClean="0"/>
              <a:t>of each document d contained in D;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priority model defined by… someone (user, system maintainer, etc.);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weighting schema W.</a:t>
            </a:r>
          </a:p>
          <a:p>
            <a:pPr lvl="1"/>
            <a:endParaRPr lang="en-US" sz="18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63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 Schema – Expert-based choices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0" y="1412776"/>
                <a:ext cx="8964488" cy="5112568"/>
              </a:xfrm>
            </p:spPr>
            <p:txBody>
              <a:bodyPr/>
              <a:lstStyle/>
              <a:p>
                <a:r>
                  <a:rPr lang="en-US" dirty="0" smtClean="0"/>
                  <a:t>Weights are arbitrarily chosen by an expert.</a:t>
                </a:r>
              </a:p>
              <a:p>
                <a:pPr marL="180000" indent="0">
                  <a:buNone/>
                </a:pPr>
                <a:endParaRPr lang="en-US" sz="2000" dirty="0"/>
              </a:p>
              <a:p>
                <a:r>
                  <a:rPr lang="en-US" dirty="0" smtClean="0"/>
                  <a:t>For example:</a:t>
                </a:r>
              </a:p>
              <a:p>
                <a:pPr lvl="1"/>
                <a:r>
                  <a:rPr lang="en-US" dirty="0" smtClean="0"/>
                  <a:t>C</a:t>
                </a:r>
                <a14:m>
                  <m:oMath xmlns:m="http://schemas.openxmlformats.org/officeDocument/2006/math"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 smtClean="0">
                    <a:sym typeface="Wingdings" pitchFamily="2" charset="2"/>
                  </a:rPr>
                  <a:t>  </a:t>
                </a:r>
                <a:r>
                  <a:rPr lang="el-GR" dirty="0" smtClean="0">
                    <a:latin typeface="Times New Roman"/>
                    <a:cs typeface="Times New Roman"/>
                    <a:sym typeface="Wingdings" pitchFamily="2" charset="2"/>
                  </a:rPr>
                  <a:t>λ</a:t>
                </a:r>
                <a:r>
                  <a:rPr lang="en-US" baseline="-25000" dirty="0" smtClean="0">
                    <a:sym typeface="Wingdings" pitchFamily="2" charset="2"/>
                  </a:rPr>
                  <a:t>1</a:t>
                </a:r>
                <a:r>
                  <a:rPr lang="en-US" dirty="0" smtClean="0">
                    <a:sym typeface="Wingdings" pitchFamily="2" charset="2"/>
                  </a:rPr>
                  <a:t> = 0.7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 </a:t>
                </a:r>
                <a:r>
                  <a:rPr lang="en-US" dirty="0" smtClean="0">
                    <a:sym typeface="Wingdings" pitchFamily="2" charset="2"/>
                  </a:rPr>
                  <a:t>  </a:t>
                </a:r>
                <a:r>
                  <a:rPr lang="el-GR" dirty="0" smtClean="0">
                    <a:latin typeface="Times New Roman"/>
                    <a:cs typeface="Times New Roman"/>
                    <a:sym typeface="Wingdings" pitchFamily="2" charset="2"/>
                  </a:rPr>
                  <a:t>λ</a:t>
                </a:r>
                <a:r>
                  <a:rPr lang="en-US" baseline="-25000" dirty="0" smtClean="0">
                    <a:sym typeface="Wingdings" pitchFamily="2" charset="2"/>
                  </a:rPr>
                  <a:t>2</a:t>
                </a:r>
                <a:r>
                  <a:rPr lang="en-US" dirty="0" smtClean="0">
                    <a:sym typeface="Wingdings" pitchFamily="2" charset="2"/>
                  </a:rPr>
                  <a:t> = 0.5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C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 </a:t>
                </a:r>
                <a:r>
                  <a:rPr lang="en-US" dirty="0" smtClean="0">
                    <a:sym typeface="Wingdings" pitchFamily="2" charset="2"/>
                  </a:rPr>
                  <a:t>  </a:t>
                </a:r>
                <a:r>
                  <a:rPr lang="el-GR" dirty="0" smtClean="0">
                    <a:latin typeface="Times New Roman"/>
                    <a:cs typeface="Times New Roman"/>
                    <a:sym typeface="Wingdings" pitchFamily="2" charset="2"/>
                  </a:rPr>
                  <a:t>λ</a:t>
                </a:r>
                <a:r>
                  <a:rPr lang="en-US" baseline="-25000" dirty="0" smtClean="0">
                    <a:sym typeface="Wingdings" pitchFamily="2" charset="2"/>
                  </a:rPr>
                  <a:t>3</a:t>
                </a:r>
                <a:r>
                  <a:rPr lang="en-US" dirty="0" smtClean="0">
                    <a:sym typeface="Wingdings" pitchFamily="2" charset="2"/>
                  </a:rPr>
                  <a:t> = 0.6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C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  </a:t>
                </a:r>
                <a:r>
                  <a:rPr lang="en-US" dirty="0" smtClean="0">
                    <a:sym typeface="Wingdings" pitchFamily="2" charset="2"/>
                  </a:rPr>
                  <a:t>  </a:t>
                </a:r>
                <a:r>
                  <a:rPr lang="el-GR" dirty="0" smtClean="0">
                    <a:latin typeface="Times New Roman"/>
                    <a:cs typeface="Times New Roman"/>
                    <a:sym typeface="Wingdings" pitchFamily="2" charset="2"/>
                  </a:rPr>
                  <a:t>λ</a:t>
                </a:r>
                <a:r>
                  <a:rPr lang="en-US" baseline="-25000" dirty="0" smtClean="0">
                    <a:sym typeface="Wingdings" pitchFamily="2" charset="2"/>
                  </a:rPr>
                  <a:t>4</a:t>
                </a:r>
                <a:r>
                  <a:rPr lang="en-US" dirty="0" smtClean="0">
                    <a:sym typeface="Wingdings" pitchFamily="2" charset="2"/>
                  </a:rPr>
                  <a:t> = 0.3</a:t>
                </a:r>
              </a:p>
              <a:p>
                <a:pPr lvl="1"/>
                <a:endParaRPr lang="en-US" sz="1800" dirty="0">
                  <a:sym typeface="Wingdings" pitchFamily="2" charset="2"/>
                </a:endParaRPr>
              </a:p>
              <a:p>
                <a:r>
                  <a:rPr lang="en-US" u="sng" dirty="0" smtClean="0">
                    <a:sym typeface="Wingdings" pitchFamily="2" charset="2"/>
                  </a:rPr>
                  <a:t>You need to justify the values you choose.</a:t>
                </a:r>
                <a:endParaRPr lang="en-US" u="sng" dirty="0" smtClean="0"/>
              </a:p>
              <a:p>
                <a:pPr marL="18000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2776"/>
                <a:ext cx="8964488" cy="5112568"/>
              </a:xfrm>
              <a:blipFill>
                <a:blip r:embed="rId2"/>
                <a:stretch>
                  <a:fillRect l="-136" t="-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7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 Schema – Priority-based choice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112568"/>
          </a:xfrm>
        </p:spPr>
        <p:txBody>
          <a:bodyPr/>
          <a:lstStyle/>
          <a:p>
            <a:r>
              <a:rPr lang="en-US" dirty="0" smtClean="0"/>
              <a:t>Weights are computed “automatically” based on the priority between criteria.</a:t>
            </a:r>
          </a:p>
          <a:p>
            <a:endParaRPr lang="en-US" dirty="0" smtClean="0"/>
          </a:p>
          <a:p>
            <a:r>
              <a:rPr lang="en-US" dirty="0" smtClean="0"/>
              <a:t>For each document d, the weight of the most important criterion C</a:t>
            </a:r>
            <a:r>
              <a:rPr lang="en-US" baseline="-25000" dirty="0" smtClean="0"/>
              <a:t>1</a:t>
            </a:r>
            <a:r>
              <a:rPr lang="en-US" dirty="0" smtClean="0"/>
              <a:t> is set to 1.0 by definition.</a:t>
            </a:r>
          </a:p>
          <a:p>
            <a:endParaRPr lang="en-US" dirty="0" smtClean="0"/>
          </a:p>
          <a:p>
            <a:r>
              <a:rPr lang="en-US" dirty="0" smtClean="0"/>
              <a:t>The weights of the other criteria are computed as follows:</a:t>
            </a:r>
          </a:p>
          <a:p>
            <a:pPr marL="180000" indent="0">
              <a:buNone/>
            </a:pPr>
            <a:endParaRPr lang="en-US" sz="20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64</a:t>
            </a:fld>
            <a:endParaRPr lang="en-GB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" y="4725144"/>
            <a:ext cx="2983976" cy="66902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470347"/>
            <a:ext cx="2016224" cy="212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Schema - Considerations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112568"/>
          </a:xfrm>
        </p:spPr>
        <p:txBody>
          <a:bodyPr/>
          <a:lstStyle/>
          <a:p>
            <a:r>
              <a:rPr lang="en-US" dirty="0" smtClean="0"/>
              <a:t>A weighting schema can be decided a-priori but…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dirty="0"/>
              <a:t>W</a:t>
            </a:r>
            <a:r>
              <a:rPr lang="en-US" dirty="0" smtClean="0"/>
              <a:t>e can learn a new weighting schema:</a:t>
            </a:r>
          </a:p>
          <a:p>
            <a:pPr lvl="1"/>
            <a:r>
              <a:rPr lang="en-US" dirty="0" smtClean="0"/>
              <a:t>from learn-to-rank dataset, or</a:t>
            </a:r>
          </a:p>
          <a:p>
            <a:pPr lvl="1"/>
            <a:r>
              <a:rPr lang="en-US" dirty="0" smtClean="0"/>
              <a:t>from the IR system usage.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dirty="0" smtClean="0"/>
              <a:t>The choice of the weighting schema, obviously, affects the effectiveness of your information retrieval system.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9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(not exhaustive) Operators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112568"/>
          </a:xfrm>
        </p:spPr>
        <p:txBody>
          <a:bodyPr/>
          <a:lstStyle/>
          <a:p>
            <a:r>
              <a:rPr lang="en-US" dirty="0" smtClean="0"/>
              <a:t>As you can imagine… there are different ways for combining weights and criteria</a:t>
            </a:r>
          </a:p>
          <a:p>
            <a:endParaRPr lang="en-US" sz="2000" dirty="0"/>
          </a:p>
          <a:p>
            <a:r>
              <a:rPr lang="en-US" dirty="0" smtClean="0"/>
              <a:t>Operator 1: “Sum”</a:t>
            </a:r>
          </a:p>
          <a:p>
            <a:pPr lvl="1"/>
            <a:r>
              <a:rPr lang="en-US" dirty="0" smtClean="0"/>
              <a:t>weighted criteria scores are summed</a:t>
            </a:r>
          </a:p>
          <a:p>
            <a:endParaRPr lang="en-US" sz="2000" dirty="0"/>
          </a:p>
          <a:p>
            <a:r>
              <a:rPr lang="en-US" dirty="0" smtClean="0"/>
              <a:t>Operator 2: “Min” or “And”</a:t>
            </a:r>
          </a:p>
          <a:p>
            <a:pPr lvl="1"/>
            <a:r>
              <a:rPr lang="en-US" dirty="0" smtClean="0"/>
              <a:t>among weighted criteria scores, minimum score is selected</a:t>
            </a:r>
          </a:p>
          <a:p>
            <a:endParaRPr lang="en-US" sz="2000" dirty="0"/>
          </a:p>
          <a:p>
            <a:r>
              <a:rPr lang="en-US" dirty="0" smtClean="0"/>
              <a:t>Operator 3: “Max” or “Or”</a:t>
            </a:r>
          </a:p>
          <a:p>
            <a:pPr lvl="1"/>
            <a:r>
              <a:rPr lang="en-US" dirty="0"/>
              <a:t>among weighted </a:t>
            </a:r>
            <a:r>
              <a:rPr lang="en-US" dirty="0" smtClean="0"/>
              <a:t>criteria </a:t>
            </a:r>
            <a:r>
              <a:rPr lang="en-US" dirty="0"/>
              <a:t>scores, </a:t>
            </a:r>
            <a:r>
              <a:rPr lang="en-US" dirty="0" smtClean="0"/>
              <a:t>maximum score </a:t>
            </a:r>
            <a:r>
              <a:rPr lang="en-US" dirty="0"/>
              <a:t>is </a:t>
            </a:r>
            <a:r>
              <a:rPr lang="en-US" dirty="0" smtClean="0"/>
              <a:t>selected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66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5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“Sum” Operator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112568"/>
          </a:xfrm>
        </p:spPr>
        <p:txBody>
          <a:bodyPr/>
          <a:lstStyle/>
          <a:p>
            <a:r>
              <a:rPr lang="en-US" dirty="0" smtClean="0"/>
              <a:t>The overall document score is computed by aggregating the weighted scores computed for all criteria.</a:t>
            </a:r>
          </a:p>
          <a:p>
            <a:endParaRPr lang="en-US" sz="2000" dirty="0"/>
          </a:p>
          <a:p>
            <a:r>
              <a:rPr lang="en-US" dirty="0" smtClean="0"/>
              <a:t>The score computed on the most important criterion leads the overall document score.</a:t>
            </a:r>
          </a:p>
          <a:p>
            <a:endParaRPr lang="en-US" sz="2000" dirty="0"/>
          </a:p>
          <a:p>
            <a:r>
              <a:rPr lang="en-US" dirty="0" smtClean="0"/>
              <a:t>Less important criteria help in refining the overall document score.</a:t>
            </a:r>
            <a:endParaRPr lang="en-US" sz="20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67</a:t>
            </a:fld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08" y="4767962"/>
            <a:ext cx="6228184" cy="125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“And” (or “Min”) Operator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112568"/>
          </a:xfrm>
        </p:spPr>
        <p:txBody>
          <a:bodyPr/>
          <a:lstStyle/>
          <a:p>
            <a:r>
              <a:rPr lang="en-US" dirty="0" smtClean="0"/>
              <a:t>The document score is strongly dependent on the degree of satisfaction of the least satisfied criterion</a:t>
            </a:r>
          </a:p>
          <a:p>
            <a:endParaRPr lang="en-US" dirty="0"/>
          </a:p>
          <a:p>
            <a:r>
              <a:rPr lang="en-US" dirty="0" smtClean="0"/>
              <a:t>Very restrictive operator</a:t>
            </a:r>
          </a:p>
          <a:p>
            <a:endParaRPr lang="en-US" dirty="0"/>
          </a:p>
          <a:p>
            <a:r>
              <a:rPr lang="en-US" dirty="0" smtClean="0"/>
              <a:t>Suggestion: consider criteria that are really relevant for a user!!!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68</a:t>
            </a:fld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00" y="5301208"/>
            <a:ext cx="6228000" cy="7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“Or” (or “Max”) Operator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112568"/>
          </a:xfrm>
        </p:spPr>
        <p:txBody>
          <a:bodyPr/>
          <a:lstStyle/>
          <a:p>
            <a:r>
              <a:rPr lang="en-US" dirty="0" smtClean="0"/>
              <a:t>Dangerous operator!</a:t>
            </a:r>
          </a:p>
          <a:p>
            <a:endParaRPr lang="en-US" sz="2000" dirty="0"/>
          </a:p>
          <a:p>
            <a:r>
              <a:rPr lang="en-US" dirty="0" smtClean="0"/>
              <a:t>Recommendation: criteria with a satisfaction degree of zero do not have to be considered.</a:t>
            </a:r>
          </a:p>
          <a:p>
            <a:endParaRPr lang="en-US" sz="2000" dirty="0"/>
          </a:p>
          <a:p>
            <a:r>
              <a:rPr lang="en-US" dirty="0" smtClean="0"/>
              <a:t>It is useful only when priority between criteria is not used.</a:t>
            </a:r>
          </a:p>
          <a:p>
            <a:pPr lvl="1"/>
            <a:r>
              <a:rPr lang="en-US" sz="1800" dirty="0" smtClean="0"/>
              <a:t>Weighting schema is manually defined</a:t>
            </a:r>
          </a:p>
          <a:p>
            <a:pPr lvl="1"/>
            <a:r>
              <a:rPr lang="en-US" sz="1800" dirty="0" smtClean="0"/>
              <a:t>Weight of less important criteria are not based on the value of the most important ones.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69</a:t>
            </a:fld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93" y="5445224"/>
            <a:ext cx="6371615" cy="69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Hierarchies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r>
              <a:rPr lang="en-US" sz="2400" dirty="0" smtClean="0"/>
              <a:t>Classes </a:t>
            </a:r>
            <a:r>
              <a:rPr lang="en-US" sz="2400" dirty="0"/>
              <a:t>can be organized in </a:t>
            </a:r>
            <a:r>
              <a:rPr lang="en-US" sz="2400" dirty="0" err="1"/>
              <a:t>subsumptions</a:t>
            </a:r>
            <a:r>
              <a:rPr lang="en-US" sz="2400" dirty="0"/>
              <a:t> hierarchies</a:t>
            </a:r>
          </a:p>
          <a:p>
            <a:endParaRPr lang="en-US" sz="2400" dirty="0"/>
          </a:p>
          <a:p>
            <a:r>
              <a:rPr lang="en-US" sz="2400" dirty="0" smtClean="0"/>
              <a:t>A sub-class might be also a super-class</a:t>
            </a:r>
          </a:p>
          <a:p>
            <a:endParaRPr lang="en-US" sz="2400" dirty="0" smtClean="0"/>
          </a:p>
          <a:p>
            <a:r>
              <a:rPr lang="en-US" sz="2400" dirty="0" smtClean="0"/>
              <a:t>Examples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“Agricultural Method” is-a “Method</a:t>
            </a:r>
            <a:r>
              <a:rPr lang="en-US" sz="2000" dirty="0" smtClean="0"/>
              <a:t>”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/>
              <a:t>Intensive Farming” is-a “Agricultural Method”</a:t>
            </a:r>
          </a:p>
          <a:p>
            <a:endParaRPr lang="en-US" sz="2400" dirty="0"/>
          </a:p>
          <a:p>
            <a:r>
              <a:rPr lang="en-US" sz="2400" dirty="0" smtClean="0"/>
              <a:t>Class </a:t>
            </a:r>
            <a:r>
              <a:rPr lang="en-US" sz="2400" dirty="0"/>
              <a:t>hierarchies are generally represented by using tree structures</a:t>
            </a:r>
          </a:p>
        </p:txBody>
      </p:sp>
    </p:spTree>
    <p:extLst>
      <p:ext uri="{BB962C8B-B14F-4D97-AF65-F5344CB8AC3E}">
        <p14:creationId xmlns:p14="http://schemas.microsoft.com/office/powerpoint/2010/main" val="110117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different strategies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112568"/>
          </a:xfrm>
        </p:spPr>
        <p:txBody>
          <a:bodyPr/>
          <a:lstStyle/>
          <a:p>
            <a:r>
              <a:rPr lang="en-US" dirty="0" smtClean="0"/>
              <a:t>Two combination of layers: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bstract + Content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bstract + Content + Annotations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each combination, we tested all operators.</a:t>
            </a:r>
          </a:p>
          <a:p>
            <a:pPr lvl="1"/>
            <a:r>
              <a:rPr lang="en-US" dirty="0" smtClean="0"/>
              <a:t>Sum</a:t>
            </a:r>
          </a:p>
          <a:p>
            <a:pPr lvl="1"/>
            <a:r>
              <a:rPr lang="en-US" dirty="0" smtClean="0"/>
              <a:t>Min</a:t>
            </a:r>
          </a:p>
          <a:p>
            <a:pPr lvl="1"/>
            <a:r>
              <a:rPr lang="en-US" dirty="0" smtClean="0"/>
              <a:t>Max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2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71</a:t>
            </a:fld>
            <a:endParaRPr lang="en-GB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811402"/>
              </p:ext>
            </p:extLst>
          </p:nvPr>
        </p:nvGraphicFramePr>
        <p:xfrm>
          <a:off x="215516" y="1268760"/>
          <a:ext cx="8229600" cy="2923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P@5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P@10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P@30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MAP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Abstract + Content (Sum)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0.614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0.518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0.423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0.272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Abstract + Content (Min)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0.614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0.518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0.389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0.286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Abstract + Content (Max)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0.463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0.399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0.238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0.147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Abstract + Content + Annotations (Sum)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0.671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0.545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0.462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0.305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Abstract + Content + Annotations (Min)</a:t>
                      </a:r>
                      <a:endParaRPr lang="en-US" b="1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0.715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0.586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0.332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0.298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723605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Abstract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Content + Annotations (Max)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0.572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0.442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0.212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0.118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308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4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learnt?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112568"/>
          </a:xfrm>
        </p:spPr>
        <p:txBody>
          <a:bodyPr/>
          <a:lstStyle/>
          <a:p>
            <a:r>
              <a:rPr lang="en-US" dirty="0" smtClean="0"/>
              <a:t>The use of different aggregation schema may significantly impact on the system effectiveness.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Using a conservative strategy may lead to better results for top-10 positions.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Semantic annotations can boost the system effectiveness but do not expect to find a perfect system.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72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9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final remarks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5"/>
            <a:ext cx="8964488" cy="5443639"/>
          </a:xfrm>
        </p:spPr>
        <p:txBody>
          <a:bodyPr/>
          <a:lstStyle/>
          <a:p>
            <a:r>
              <a:rPr lang="en-US" dirty="0" smtClean="0"/>
              <a:t>Ontologies </a:t>
            </a:r>
            <a:r>
              <a:rPr lang="en-US" dirty="0"/>
              <a:t>in IR is still a controversial </a:t>
            </a:r>
            <a:r>
              <a:rPr lang="en-US" dirty="0" smtClean="0"/>
              <a:t>topic due to the different quality of semantic resources.</a:t>
            </a:r>
            <a:endParaRPr lang="en-US" dirty="0"/>
          </a:p>
          <a:p>
            <a:endParaRPr lang="en-US" sz="1100" dirty="0"/>
          </a:p>
          <a:p>
            <a:r>
              <a:rPr lang="en-US" dirty="0"/>
              <a:t>Personal Opinion: to combine structured and unstructured representation seems to be the most suitable </a:t>
            </a:r>
            <a:r>
              <a:rPr lang="en-US" dirty="0" smtClean="0"/>
              <a:t>solution.</a:t>
            </a:r>
            <a:endParaRPr lang="en-US" dirty="0"/>
          </a:p>
          <a:p>
            <a:endParaRPr lang="en-US" sz="1100" dirty="0"/>
          </a:p>
          <a:p>
            <a:r>
              <a:rPr lang="en-US" dirty="0"/>
              <a:t>Pay attention to </a:t>
            </a:r>
            <a:r>
              <a:rPr lang="en-US" dirty="0" smtClean="0"/>
              <a:t>the </a:t>
            </a:r>
            <a:r>
              <a:rPr lang="en-US" dirty="0"/>
              <a:t>kind of queries performed by </a:t>
            </a:r>
            <a:r>
              <a:rPr lang="en-US" dirty="0" smtClean="0"/>
              <a:t>users.</a:t>
            </a:r>
            <a:endParaRPr lang="en-US" dirty="0"/>
          </a:p>
          <a:p>
            <a:endParaRPr lang="en-US" sz="1100" dirty="0"/>
          </a:p>
          <a:p>
            <a:r>
              <a:rPr lang="en-US" dirty="0"/>
              <a:t>Aggregation of </a:t>
            </a:r>
            <a:r>
              <a:rPr lang="en-US" dirty="0" smtClean="0"/>
              <a:t>results.</a:t>
            </a:r>
            <a:endParaRPr lang="en-US" dirty="0"/>
          </a:p>
          <a:p>
            <a:endParaRPr lang="en-US" sz="1100" dirty="0"/>
          </a:p>
          <a:p>
            <a:r>
              <a:rPr lang="en-US" dirty="0" smtClean="0"/>
              <a:t>Do you want to be brave?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Try </a:t>
            </a:r>
            <a:r>
              <a:rPr lang="en-US" b="1" dirty="0"/>
              <a:t>to work with </a:t>
            </a:r>
            <a:r>
              <a:rPr lang="en-US" b="1" dirty="0" smtClean="0"/>
              <a:t>triples and </a:t>
            </a:r>
            <a:r>
              <a:rPr lang="en-US" b="1" dirty="0" err="1" smtClean="0"/>
              <a:t>embeddings</a:t>
            </a:r>
            <a:r>
              <a:rPr lang="en-US" b="1" dirty="0" smtClean="0"/>
              <a:t>!</a:t>
            </a:r>
            <a:endParaRPr lang="en-US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7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74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56" y="548680"/>
            <a:ext cx="5767288" cy="3864083"/>
          </a:xfrm>
          <a:prstGeom prst="rect">
            <a:avLst/>
          </a:prstGeom>
        </p:spPr>
      </p:pic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0" y="3933056"/>
            <a:ext cx="8964488" cy="2664296"/>
          </a:xfrm>
        </p:spPr>
        <p:txBody>
          <a:bodyPr/>
          <a:lstStyle/>
          <a:p>
            <a:pPr marL="180000" indent="0" algn="ctr">
              <a:buNone/>
            </a:pPr>
            <a:r>
              <a:rPr lang="en-US" sz="2800" dirty="0" smtClean="0"/>
              <a:t> </a:t>
            </a:r>
            <a:br>
              <a:rPr lang="en-US" sz="2800" dirty="0" smtClean="0"/>
            </a:br>
            <a:endParaRPr lang="en-US" sz="2800" dirty="0" smtClean="0"/>
          </a:p>
          <a:p>
            <a:pPr marL="180000" indent="0" algn="r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Mauro Dragoni</a:t>
            </a:r>
            <a:br>
              <a:rPr lang="en-US" sz="1600" dirty="0" smtClean="0"/>
            </a:br>
            <a:r>
              <a:rPr lang="en-US" sz="1600" dirty="0" smtClean="0"/>
              <a:t>Fondazione Bruno Kessler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GB" sz="1600" dirty="0" smtClean="0">
                <a:solidFill>
                  <a:schemeClr val="tx1"/>
                </a:solidFill>
                <a:ea typeface="DejaVu Sans" charset="0"/>
              </a:rPr>
              <a:t>https://pdi.fbk.eu/index.php/Mauro_Dragoni </a:t>
            </a:r>
            <a:br>
              <a:rPr lang="en-GB" sz="1600" dirty="0" smtClean="0">
                <a:solidFill>
                  <a:schemeClr val="tx1"/>
                </a:solidFill>
                <a:ea typeface="DejaVu Sans" charset="0"/>
              </a:rPr>
            </a:br>
            <a:r>
              <a:rPr lang="en-GB" sz="1600" dirty="0" smtClean="0">
                <a:solidFill>
                  <a:schemeClr val="tx1"/>
                </a:solidFill>
                <a:ea typeface="DejaVu Sans" charset="0"/>
              </a:rPr>
              <a:t>dragoni@fbk.eu</a:t>
            </a:r>
          </a:p>
          <a:p>
            <a:pPr marL="180000" indent="0" algn="r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04567"/>
            <a:ext cx="1831008" cy="157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Annotator </a:t>
            </a:r>
            <a:r>
              <a:rPr lang="en-US" dirty="0"/>
              <a:t>Requirements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75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196750"/>
            <a:ext cx="8964488" cy="5040562"/>
          </a:xfrm>
        </p:spPr>
        <p:txBody>
          <a:bodyPr/>
          <a:lstStyle/>
          <a:p>
            <a:r>
              <a:rPr lang="en-US" sz="2400" dirty="0"/>
              <a:t>Identification of the entities within the documents</a:t>
            </a:r>
          </a:p>
          <a:p>
            <a:pPr lvl="1"/>
            <a:r>
              <a:rPr lang="en-US" sz="2000" dirty="0"/>
              <a:t>conceptually, it is not so much different w.r.t. a traditional IR indexing </a:t>
            </a:r>
            <a:r>
              <a:rPr lang="en-US" sz="2000" dirty="0" smtClean="0"/>
              <a:t>process</a:t>
            </a:r>
          </a:p>
          <a:p>
            <a:pPr lvl="1"/>
            <a:endParaRPr lang="en-US" sz="2200" dirty="0"/>
          </a:p>
          <a:p>
            <a:r>
              <a:rPr lang="en-US" sz="2400" dirty="0" smtClean="0"/>
              <a:t>Ontologies </a:t>
            </a:r>
            <a:r>
              <a:rPr lang="en-US" sz="2400" dirty="0"/>
              <a:t>must not be touched (decoupling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Should </a:t>
            </a:r>
            <a:r>
              <a:rPr lang="en-US" sz="2400" dirty="0"/>
              <a:t>be </a:t>
            </a:r>
            <a:r>
              <a:rPr lang="en-US" sz="2400" dirty="0" smtClean="0"/>
              <a:t>open-domain</a:t>
            </a:r>
          </a:p>
          <a:p>
            <a:endParaRPr lang="en-US" sz="2400" dirty="0"/>
          </a:p>
          <a:p>
            <a:r>
              <a:rPr lang="en-US" sz="2400" dirty="0" smtClean="0"/>
              <a:t>Scalable-friendly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indexing of ontologies;</a:t>
            </a:r>
          </a:p>
          <a:p>
            <a:pPr lvl="1"/>
            <a:r>
              <a:rPr lang="en-US" sz="2000" dirty="0"/>
              <a:t>indexing of documents;</a:t>
            </a:r>
          </a:p>
          <a:p>
            <a:pPr lvl="1"/>
            <a:r>
              <a:rPr lang="en-US" sz="2000" dirty="0"/>
              <a:t>an interesting alternative: usage of non-embedded annotations</a:t>
            </a:r>
          </a:p>
        </p:txBody>
      </p:sp>
    </p:spTree>
    <p:extLst>
      <p:ext uri="{BB962C8B-B14F-4D97-AF65-F5344CB8AC3E}">
        <p14:creationId xmlns:p14="http://schemas.microsoft.com/office/powerpoint/2010/main" val="415771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Case </a:t>
            </a:r>
            <a:r>
              <a:rPr lang="en-US" dirty="0" smtClean="0"/>
              <a:t>Study – Example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112568"/>
          </a:xfrm>
        </p:spPr>
        <p:txBody>
          <a:bodyPr/>
          <a:lstStyle/>
          <a:p>
            <a:r>
              <a:rPr lang="en-US" dirty="0"/>
              <a:t>Text: “astronomers influenced by Gauss”</a:t>
            </a:r>
          </a:p>
          <a:p>
            <a:endParaRPr lang="en-US" dirty="0"/>
          </a:p>
          <a:p>
            <a:r>
              <a:rPr lang="en-US" dirty="0"/>
              <a:t>Layers</a:t>
            </a:r>
          </a:p>
          <a:p>
            <a:pPr lvl="1"/>
            <a:endParaRPr lang="en-US" u="sng" dirty="0"/>
          </a:p>
          <a:p>
            <a:pPr lvl="1"/>
            <a:r>
              <a:rPr lang="en-US" u="sng" dirty="0"/>
              <a:t>URI</a:t>
            </a:r>
            <a:r>
              <a:rPr lang="en-US" dirty="0"/>
              <a:t> Layer: “</a:t>
            </a:r>
            <a:r>
              <a:rPr lang="en-US" dirty="0" err="1"/>
              <a:t>dbpedia:Carl_Friedrich_Gauss</a:t>
            </a:r>
            <a:r>
              <a:rPr lang="en-US" dirty="0"/>
              <a:t>”</a:t>
            </a:r>
          </a:p>
          <a:p>
            <a:pPr lvl="1"/>
            <a:endParaRPr lang="en-US" u="sng" dirty="0"/>
          </a:p>
          <a:p>
            <a:pPr lvl="1"/>
            <a:r>
              <a:rPr lang="en-US" u="sng" dirty="0"/>
              <a:t>TYPE</a:t>
            </a:r>
            <a:r>
              <a:rPr lang="en-US" dirty="0"/>
              <a:t> Layer: “</a:t>
            </a:r>
            <a:r>
              <a:rPr lang="en-US" dirty="0" err="1"/>
              <a:t>yago:GermanMathematicians</a:t>
            </a:r>
            <a:r>
              <a:rPr lang="en-US" dirty="0"/>
              <a:t>”, “</a:t>
            </a:r>
            <a:r>
              <a:rPr lang="en-US" dirty="0" err="1"/>
              <a:t>yago:NumberTheorists</a:t>
            </a:r>
            <a:r>
              <a:rPr lang="en-US" dirty="0"/>
              <a:t>”, “</a:t>
            </a:r>
            <a:r>
              <a:rPr lang="en-US" dirty="0" err="1"/>
              <a:t>yago:FellowsOfTheRoyalSociety</a:t>
            </a:r>
            <a:r>
              <a:rPr lang="en-US" dirty="0"/>
              <a:t>”</a:t>
            </a:r>
          </a:p>
          <a:p>
            <a:pPr lvl="1"/>
            <a:endParaRPr lang="en-US" u="sng" dirty="0"/>
          </a:p>
          <a:p>
            <a:pPr lvl="1"/>
            <a:r>
              <a:rPr lang="en-US" u="sng" dirty="0"/>
              <a:t>TIME</a:t>
            </a:r>
            <a:r>
              <a:rPr lang="en-US" dirty="0"/>
              <a:t> Layer: “day:1777-04-30”, “day:1855-02-23”, “century:1700”</a:t>
            </a:r>
          </a:p>
          <a:p>
            <a:pPr lvl="1"/>
            <a:endParaRPr lang="en-US" u="sng" dirty="0"/>
          </a:p>
          <a:p>
            <a:pPr lvl="1"/>
            <a:r>
              <a:rPr lang="en-US" u="sng" dirty="0"/>
              <a:t>FRAME</a:t>
            </a:r>
            <a:r>
              <a:rPr lang="en-US" dirty="0"/>
              <a:t> Layer: “</a:t>
            </a:r>
            <a:r>
              <a:rPr lang="en-US" dirty="0" err="1"/>
              <a:t>Subjective_influence.v_Carl_Friedrich_Gauss</a:t>
            </a:r>
            <a:r>
              <a:rPr lang="en-US" dirty="0"/>
              <a:t>”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/>
              <a:pPr/>
              <a:t>76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26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 and Properties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r>
              <a:rPr lang="en-US" sz="2400" dirty="0"/>
              <a:t>Properties: binary relations between classes</a:t>
            </a:r>
          </a:p>
          <a:p>
            <a:pPr lvl="1"/>
            <a:r>
              <a:rPr lang="en-US" sz="2200" dirty="0"/>
              <a:t>Domain and </a:t>
            </a:r>
            <a:r>
              <a:rPr lang="en-US" sz="2200" dirty="0" smtClean="0"/>
              <a:t>range: </a:t>
            </a:r>
            <a:r>
              <a:rPr lang="en-US" sz="2200" dirty="0"/>
              <a:t>classes to which individuals need to belong to be in relation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Definition: “Agricultural Method” &lt;</a:t>
            </a:r>
            <a:r>
              <a:rPr lang="en-US" sz="1800" dirty="0" err="1" smtClean="0">
                <a:sym typeface="Wingdings" panose="05000000000000000000" pitchFamily="2" charset="2"/>
              </a:rPr>
              <a:t>isAffectedBy</a:t>
            </a:r>
            <a:r>
              <a:rPr lang="en-US" sz="1800" dirty="0" smtClean="0">
                <a:sym typeface="Wingdings" panose="05000000000000000000" pitchFamily="2" charset="2"/>
              </a:rPr>
              <a:t>&gt; “Pollution”</a:t>
            </a:r>
            <a:br>
              <a:rPr lang="en-US" sz="1800" dirty="0" smtClean="0">
                <a:sym typeface="Wingdings" panose="05000000000000000000" pitchFamily="2" charset="2"/>
              </a:rPr>
            </a:br>
            <a:r>
              <a:rPr lang="en-US" sz="1800" dirty="0" smtClean="0">
                <a:sym typeface="Wingdings" panose="05000000000000000000" pitchFamily="2" charset="2"/>
              </a:rPr>
              <a:t>Instantiation: “</a:t>
            </a:r>
            <a:r>
              <a:rPr lang="en-US" sz="1800" dirty="0" smtClean="0"/>
              <a:t>Multi </a:t>
            </a:r>
            <a:r>
              <a:rPr lang="en-US" sz="1800" dirty="0" smtClean="0"/>
              <a:t>Crops Farming” </a:t>
            </a:r>
            <a:r>
              <a:rPr lang="en-US" sz="1800" dirty="0"/>
              <a:t>&lt;</a:t>
            </a:r>
            <a:r>
              <a:rPr lang="en-US" sz="1800" dirty="0" err="1"/>
              <a:t>isAffectedBy</a:t>
            </a:r>
            <a:r>
              <a:rPr lang="en-US" sz="1800" dirty="0"/>
              <a:t>&gt; </a:t>
            </a:r>
            <a:r>
              <a:rPr lang="en-US" sz="1800" dirty="0" smtClean="0"/>
              <a:t>“Water Pollution</a:t>
            </a:r>
            <a:r>
              <a:rPr lang="en-US" sz="1800" dirty="0"/>
              <a:t>”</a:t>
            </a:r>
          </a:p>
          <a:p>
            <a:endParaRPr lang="en-US" sz="2400" dirty="0"/>
          </a:p>
          <a:p>
            <a:r>
              <a:rPr lang="en-US" sz="2400" dirty="0"/>
              <a:t>Attributes: binary relations between an individual and values (not other entities)</a:t>
            </a:r>
          </a:p>
          <a:p>
            <a:pPr lvl="1"/>
            <a:r>
              <a:rPr lang="en-US" sz="2200" dirty="0"/>
              <a:t>Domain: class to which the attribute is applied</a:t>
            </a:r>
          </a:p>
          <a:p>
            <a:pPr lvl="1"/>
            <a:r>
              <a:rPr lang="en-US" sz="2200" dirty="0"/>
              <a:t>R</a:t>
            </a:r>
            <a:r>
              <a:rPr lang="en-US" sz="2200" dirty="0" smtClean="0"/>
              <a:t>ange: </a:t>
            </a:r>
            <a:r>
              <a:rPr lang="en-US" sz="2200" dirty="0"/>
              <a:t>the type of the value (for example “String”)</a:t>
            </a:r>
          </a:p>
          <a:p>
            <a:endParaRPr lang="en-US" sz="2400" dirty="0"/>
          </a:p>
          <a:p>
            <a:r>
              <a:rPr lang="en-US" sz="2400" dirty="0"/>
              <a:t>Properties and Attributes can be organized in hierarchies.</a:t>
            </a:r>
          </a:p>
        </p:txBody>
      </p:sp>
    </p:spTree>
    <p:extLst>
      <p:ext uri="{BB962C8B-B14F-4D97-AF65-F5344CB8AC3E}">
        <p14:creationId xmlns:p14="http://schemas.microsoft.com/office/powerpoint/2010/main" val="13168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building an ontology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DE8FB3-4B19-DD44-BC6B-8D7F2E531715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egnaposto contenuto 2"/>
          <p:cNvSpPr>
            <a:spLocks noGrp="1"/>
          </p:cNvSpPr>
          <p:nvPr>
            <p:ph idx="1"/>
          </p:nvPr>
        </p:nvSpPr>
        <p:spPr>
          <a:xfrm>
            <a:off x="0" y="1268758"/>
            <a:ext cx="8964488" cy="5040562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identify the classes of the domain.</a:t>
            </a:r>
          </a:p>
          <a:p>
            <a:endParaRPr lang="en-US" sz="2400" dirty="0"/>
          </a:p>
          <a:p>
            <a:r>
              <a:rPr lang="en-US" sz="2400" dirty="0"/>
              <a:t>To organize them in a hierarchy.</a:t>
            </a:r>
          </a:p>
          <a:p>
            <a:endParaRPr lang="en-US" sz="2400" dirty="0"/>
          </a:p>
          <a:p>
            <a:r>
              <a:rPr lang="en-US" sz="2400" dirty="0"/>
              <a:t>To define properties and attributes.</a:t>
            </a:r>
          </a:p>
          <a:p>
            <a:endParaRPr lang="en-US" sz="2400" dirty="0"/>
          </a:p>
          <a:p>
            <a:r>
              <a:rPr lang="en-US" sz="2400" dirty="0"/>
              <a:t>To define individuals, if there are.</a:t>
            </a:r>
          </a:p>
        </p:txBody>
      </p:sp>
    </p:spTree>
    <p:extLst>
      <p:ext uri="{BB962C8B-B14F-4D97-AF65-F5344CB8AC3E}">
        <p14:creationId xmlns:p14="http://schemas.microsoft.com/office/powerpoint/2010/main" val="35468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rago 1">
      <a:majorFont>
        <a:latin typeface="Segoe UI Semibold"/>
        <a:ea typeface="DejaVu Sans"/>
        <a:cs typeface="DejaVu Sans"/>
      </a:majorFont>
      <a:minorFont>
        <a:latin typeface="Segoe UI Symbo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35186</TotalTime>
  <Words>4759</Words>
  <Application>Microsoft Office PowerPoint</Application>
  <PresentationFormat>Presentazione su schermo (4:3)</PresentationFormat>
  <Paragraphs>1100</Paragraphs>
  <Slides>76</Slides>
  <Notes>64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76</vt:i4>
      </vt:variant>
    </vt:vector>
  </HeadingPairs>
  <TitlesOfParts>
    <vt:vector size="84" baseType="lpstr">
      <vt:lpstr>Arial</vt:lpstr>
      <vt:lpstr>Calibri</vt:lpstr>
      <vt:lpstr>Cambria Math</vt:lpstr>
      <vt:lpstr>DejaVu Sans</vt:lpstr>
      <vt:lpstr>Segoe UI Symbol</vt:lpstr>
      <vt:lpstr>Times New Roman</vt:lpstr>
      <vt:lpstr>Wingdings</vt:lpstr>
      <vt:lpstr>Office Theme</vt:lpstr>
      <vt:lpstr>Semantic Keyword Search Within  the Medical Domain</vt:lpstr>
      <vt:lpstr>Outline</vt:lpstr>
      <vt:lpstr>Presentazione standard di PowerPoint</vt:lpstr>
      <vt:lpstr>Before to start…</vt:lpstr>
      <vt:lpstr>What is an ontology?</vt:lpstr>
      <vt:lpstr>Ontology Components</vt:lpstr>
      <vt:lpstr>Hierarchies</vt:lpstr>
      <vt:lpstr>Attributes and Properties</vt:lpstr>
      <vt:lpstr>Steps for building an ontology</vt:lpstr>
      <vt:lpstr>Why ontologies are useful?</vt:lpstr>
      <vt:lpstr>Use of ontologies in IR</vt:lpstr>
      <vt:lpstr>What is an thesaurus?</vt:lpstr>
      <vt:lpstr>Machine-readable dictionaries</vt:lpstr>
      <vt:lpstr>and now…</vt:lpstr>
      <vt:lpstr>Presentazione standard di PowerPoint</vt:lpstr>
      <vt:lpstr>Motivations and Challenges</vt:lpstr>
      <vt:lpstr>Drawbacks of the Term-Based representation – 1/2</vt:lpstr>
      <vt:lpstr>Drawbacks of the Term-Based representation – 2/2</vt:lpstr>
      <vt:lpstr>Intuition Behind</vt:lpstr>
      <vt:lpstr>a first simple example …</vt:lpstr>
      <vt:lpstr>a first simple example …</vt:lpstr>
      <vt:lpstr>a first simple example …</vt:lpstr>
      <vt:lpstr>a first simple example …</vt:lpstr>
      <vt:lpstr>… that we evaluated</vt:lpstr>
      <vt:lpstr>TREC-7</vt:lpstr>
      <vt:lpstr>TREC-8</vt:lpstr>
      <vt:lpstr>Some considerations</vt:lpstr>
      <vt:lpstr>Few words on disambiguation</vt:lpstr>
      <vt:lpstr>Few words on disambiguation</vt:lpstr>
      <vt:lpstr>Checkpoint</vt:lpstr>
      <vt:lpstr>Ontology enhanced IR</vt:lpstr>
      <vt:lpstr>Classification of Semantic IR approaches</vt:lpstr>
      <vt:lpstr>Limitation of Semantic IR approaches – 1/2</vt:lpstr>
      <vt:lpstr>Limitation of Semantic IR approaches – 2/2</vt:lpstr>
      <vt:lpstr>A basic ontology-based IR model</vt:lpstr>
      <vt:lpstr> Basic ontology-based IR model - Limits</vt:lpstr>
      <vt:lpstr>Extended ontology-based IR model</vt:lpstr>
      <vt:lpstr>A focus on the indexing procedure</vt:lpstr>
      <vt:lpstr>Natural Language Processing Annotation</vt:lpstr>
      <vt:lpstr>Natural Language Processing Annotation</vt:lpstr>
      <vt:lpstr>Contextual Semantic Annotation</vt:lpstr>
      <vt:lpstr>Contextual Semantic Annotation</vt:lpstr>
      <vt:lpstr>A Second Case Study – The Scenario</vt:lpstr>
      <vt:lpstr>A Second Case Study – The Scenario</vt:lpstr>
      <vt:lpstr>A Second Case Study - Evaluation</vt:lpstr>
      <vt:lpstr>A Second Case Study - Evaluation</vt:lpstr>
      <vt:lpstr>A Second Case Study - Evaluation</vt:lpstr>
      <vt:lpstr>A Second Case Study - Evaluation</vt:lpstr>
      <vt:lpstr>A Second Case Study - Evaluation</vt:lpstr>
      <vt:lpstr>Case Study – What We Learnt</vt:lpstr>
      <vt:lpstr>Presentazione standard di PowerPoint</vt:lpstr>
      <vt:lpstr>From general purpose to domain specific</vt:lpstr>
      <vt:lpstr>From general purpose to domain specific</vt:lpstr>
      <vt:lpstr>From general purpose to domain specific</vt:lpstr>
      <vt:lpstr>Focus on the medical domain: UMLS Knowledge Base</vt:lpstr>
      <vt:lpstr>Focus on the medical domain: UMLS Knowledge Base</vt:lpstr>
      <vt:lpstr>Our approach for Semantic Medical IR</vt:lpstr>
      <vt:lpstr>Step 1: Document Annotation</vt:lpstr>
      <vt:lpstr>Step 2: Multilayer Representation</vt:lpstr>
      <vt:lpstr>Step 3: Ranking Algorithm</vt:lpstr>
      <vt:lpstr>An idea for rank aggregation</vt:lpstr>
      <vt:lpstr>Multicriteria Ranking Problem Representation</vt:lpstr>
      <vt:lpstr>Weighting Schema – Expert-based choices</vt:lpstr>
      <vt:lpstr>Weighting Schema – Priority-based choice</vt:lpstr>
      <vt:lpstr>Weight Schema - Considerations</vt:lpstr>
      <vt:lpstr>Three (not exhaustive) Operators</vt:lpstr>
      <vt:lpstr>The “Sum” Operator</vt:lpstr>
      <vt:lpstr>The “And” (or “Min”) Operator</vt:lpstr>
      <vt:lpstr>The “Or” (or “Max”) Operator</vt:lpstr>
      <vt:lpstr>Evaluating different strategies</vt:lpstr>
      <vt:lpstr>Results</vt:lpstr>
      <vt:lpstr>What we learnt?</vt:lpstr>
      <vt:lpstr>Summary and final remarks</vt:lpstr>
      <vt:lpstr>Presentazione standard di PowerPoint</vt:lpstr>
      <vt:lpstr>Annotator Requirements</vt:lpstr>
      <vt:lpstr>A Second Case Study –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User</dc:creator>
  <cp:lastModifiedBy>Mauro Dragoni</cp:lastModifiedBy>
  <cp:revision>2184</cp:revision>
  <cp:lastPrinted>2017-03-24T10:24:57Z</cp:lastPrinted>
  <dcterms:created xsi:type="dcterms:W3CDTF">2010-08-03T08:01:17Z</dcterms:created>
  <dcterms:modified xsi:type="dcterms:W3CDTF">2017-08-21T09:52:28Z</dcterms:modified>
</cp:coreProperties>
</file>