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968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A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e-A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A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ABE160A1-519B-403E-9F20-96F0D108EF51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925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0217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08670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29416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3968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4390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7262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Ins="91440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de-A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lIns="91440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en-GB" smtClean="0"/>
              <a:t>Click to edit Master subtitle style</a:t>
            </a:r>
            <a:endParaRPr lang="de-AT"/>
          </a:p>
        </p:txBody>
      </p:sp>
      <p:pic>
        <p:nvPicPr>
          <p:cNvPr id="3087" name="Picture 15" descr="INF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2713038" cy="7191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195263"/>
            <a:ext cx="2151062" cy="5930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195263"/>
            <a:ext cx="6302375" cy="5930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08462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208463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557338" y="195263"/>
            <a:ext cx="733583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5693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1040" name="Picture 16" descr="INF_Bildmark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165100"/>
            <a:ext cx="1119188" cy="539750"/>
          </a:xfrm>
          <a:prstGeom prst="rect">
            <a:avLst/>
          </a:prstGeom>
          <a:noFill/>
        </p:spPr>
      </p:pic>
      <p:pic>
        <p:nvPicPr>
          <p:cNvPr id="1042" name="Picture 18" descr="ffi_schriftzug_E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8125" y="6453188"/>
            <a:ext cx="2314575" cy="136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ragoni@fbk.eu" TargetMode="External"/><Relationship Id="rId4" Type="http://schemas.openxmlformats.org/officeDocument/2006/relationships/hyperlink" Target="mailto:mihai.lupu@tuwien.ac.a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50915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6136" y="116632"/>
            <a:ext cx="3212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237312"/>
            <a:ext cx="2376264" cy="506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6094958"/>
            <a:ext cx="1302307" cy="763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6232435"/>
            <a:ext cx="2026692" cy="580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6184776"/>
            <a:ext cx="1028537" cy="6732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#2 – Results File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4294967295"/>
          </p:nvPr>
        </p:nvSpPr>
        <p:spPr>
          <a:xfrm>
            <a:off x="8172401" y="6597354"/>
            <a:ext cx="966043" cy="259061"/>
          </a:xfrm>
          <a:prstGeom prst="rect">
            <a:avLst/>
          </a:prstGeom>
        </p:spPr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file name has to be: task2-results.txt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File format (single space separator between fields):</a:t>
            </a:r>
          </a:p>
          <a:p>
            <a:pPr marL="180000" indent="0">
              <a:buNone/>
            </a:pPr>
            <a:r>
              <a:rPr lang="en-US" sz="2400" dirty="0" smtClean="0"/>
              <a:t>DOCID    MESHID    GROUP_NAME</a:t>
            </a:r>
            <a:endParaRPr lang="en-US" sz="2400" dirty="0"/>
          </a:p>
          <a:p>
            <a:pPr marL="180000" indent="0">
              <a:buNone/>
            </a:pPr>
            <a:endParaRPr lang="en-US" sz="2400" dirty="0" smtClean="0"/>
          </a:p>
          <a:p>
            <a:r>
              <a:rPr lang="en-US" sz="2400" dirty="0" smtClean="0"/>
              <a:t>Example:</a:t>
            </a:r>
          </a:p>
          <a:p>
            <a:pPr marL="180000" indent="0">
              <a:buNone/>
            </a:pPr>
            <a:r>
              <a:rPr lang="en-US" sz="1800" dirty="0"/>
              <a:t>2627657   B01.050   </a:t>
            </a:r>
            <a:r>
              <a:rPr lang="en-US" sz="1800" dirty="0" smtClean="0"/>
              <a:t>IRPRIDE</a:t>
            </a:r>
            <a:endParaRPr lang="en-US" sz="1800" dirty="0"/>
          </a:p>
          <a:p>
            <a:pPr marL="180000" indent="0">
              <a:buNone/>
            </a:pPr>
            <a:r>
              <a:rPr lang="en-US" sz="1800" dirty="0"/>
              <a:t>2627657   B01.650   IRPRIDE</a:t>
            </a:r>
          </a:p>
          <a:p>
            <a:pPr marL="180000" indent="0">
              <a:buNone/>
            </a:pPr>
            <a:r>
              <a:rPr lang="en-US" sz="1800" dirty="0"/>
              <a:t>3320002   G05.695   </a:t>
            </a:r>
            <a:r>
              <a:rPr lang="en-US" sz="1800" dirty="0" smtClean="0"/>
              <a:t>IRPRIDE</a:t>
            </a:r>
          </a:p>
          <a:p>
            <a:pPr marL="180000" indent="0">
              <a:buNone/>
            </a:pPr>
            <a:r>
              <a:rPr lang="en-US" sz="1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397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Hackathon - Evaluation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4294967295"/>
          </p:nvPr>
        </p:nvSpPr>
        <p:spPr>
          <a:xfrm>
            <a:off x="8172401" y="6597354"/>
            <a:ext cx="966043" cy="259061"/>
          </a:xfrm>
          <a:prstGeom prst="rect">
            <a:avLst/>
          </a:prstGeom>
        </p:spPr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Task #1</a:t>
            </a:r>
          </a:p>
          <a:p>
            <a:pPr lvl="1"/>
            <a:r>
              <a:rPr lang="en-US" sz="2000" dirty="0" smtClean="0"/>
              <a:t>Precision, recall, and mean average precision will be measured.</a:t>
            </a:r>
          </a:p>
          <a:p>
            <a:pPr lvl="1"/>
            <a:r>
              <a:rPr lang="en-US" sz="2000" dirty="0" smtClean="0"/>
              <a:t>Systems will be ranked by </a:t>
            </a:r>
            <a:r>
              <a:rPr lang="en-US" sz="2000" b="1" dirty="0" smtClean="0"/>
              <a:t>MAP</a:t>
            </a:r>
            <a:r>
              <a:rPr lang="en-US" sz="2000" dirty="0" smtClean="0"/>
              <a:t>.</a:t>
            </a:r>
          </a:p>
          <a:p>
            <a:pPr lvl="1"/>
            <a:endParaRPr lang="en-US" dirty="0"/>
          </a:p>
          <a:p>
            <a:r>
              <a:rPr lang="en-US" sz="2400" dirty="0" smtClean="0"/>
              <a:t>Task #2</a:t>
            </a:r>
          </a:p>
          <a:p>
            <a:pPr lvl="1"/>
            <a:r>
              <a:rPr lang="en-US" sz="2000" dirty="0" smtClean="0"/>
              <a:t>Precision, recall and f-measure will be measured</a:t>
            </a:r>
          </a:p>
          <a:p>
            <a:pPr lvl="1"/>
            <a:r>
              <a:rPr lang="en-US" sz="2000" dirty="0" smtClean="0"/>
              <a:t>Systems will be ranked </a:t>
            </a:r>
            <a:r>
              <a:rPr lang="en-US" sz="2000" b="1" dirty="0" smtClean="0"/>
              <a:t>F-MEASURE.</a:t>
            </a:r>
          </a:p>
        </p:txBody>
      </p:sp>
    </p:spTree>
    <p:extLst>
      <p:ext uri="{BB962C8B-B14F-4D97-AF65-F5344CB8AC3E}">
        <p14:creationId xmlns:p14="http://schemas.microsoft.com/office/powerpoint/2010/main" val="29741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1648" y="2967335"/>
            <a:ext cx="2300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Enjoy!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48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83657"/>
            <a:ext cx="5597224" cy="62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4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0"/>
            <a:ext cx="6474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0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418" y="-3944"/>
            <a:ext cx="666410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8920"/>
            <a:ext cx="4031635" cy="2061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4653136"/>
            <a:ext cx="76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18:30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3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KnowledgeFox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1617" b="-1161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131840" y="5589240"/>
            <a:ext cx="267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knowledgefox.net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59832" y="980728"/>
            <a:ext cx="3662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</a:t>
            </a:r>
            <a:r>
              <a:rPr lang="en-US" dirty="0" smtClean="0"/>
              <a:t>/</a:t>
            </a:r>
            <a:r>
              <a:rPr lang="en-US" dirty="0" err="1" smtClean="0"/>
              <a:t>keystone.knowledgefox.net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9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1584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KEYSTONE Hackathon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4000" cy="3284984"/>
          </a:xfrm>
        </p:spPr>
        <p:txBody>
          <a:bodyPr/>
          <a:lstStyle/>
          <a:p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</a:rPr>
              <a:t>Mauro Dragoni</a:t>
            </a:r>
            <a:endParaRPr lang="it-IT" sz="28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Fondazione Bruno Kessler</a:t>
            </a:r>
            <a:b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Process and Data Intelligence Research Unit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bg2">
                    <a:lumMod val="25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KEYSTONE Summer School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21-25/08/2017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Wien, Austria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4294967295"/>
          </p:nvPr>
        </p:nvSpPr>
        <p:spPr>
          <a:xfrm>
            <a:off x="6735765" y="6402390"/>
            <a:ext cx="2262187" cy="454025"/>
          </a:xfrm>
          <a:prstGeom prst="rect">
            <a:avLst/>
          </a:prstGeom>
        </p:spPr>
        <p:txBody>
          <a:bodyPr/>
          <a:lstStyle/>
          <a:p>
            <a:fld id="{66ECBD0E-746A-144F-BF6B-4F4F6FB347C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05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Hackathon Structure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4294967295"/>
          </p:nvPr>
        </p:nvSpPr>
        <p:spPr>
          <a:xfrm>
            <a:off x="8172401" y="6597354"/>
            <a:ext cx="966043" cy="259061"/>
          </a:xfrm>
          <a:prstGeom prst="rect">
            <a:avLst/>
          </a:prstGeom>
        </p:spPr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Task #1: Document Retrieval</a:t>
            </a:r>
          </a:p>
          <a:p>
            <a:pPr lvl="1"/>
            <a:r>
              <a:rPr lang="en-US" sz="2000" dirty="0" smtClean="0"/>
              <a:t>Documents: ~733,000 documents belonging to the medical domain (Set #1)</a:t>
            </a:r>
          </a:p>
          <a:p>
            <a:pPr lvl="1"/>
            <a:r>
              <a:rPr lang="en-US" sz="2000" dirty="0" smtClean="0"/>
              <a:t>Topics: 50 topics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200" dirty="0" smtClean="0"/>
              <a:t>Task #2: Document Annotation (or Classification)</a:t>
            </a:r>
          </a:p>
          <a:p>
            <a:pPr lvl="1"/>
            <a:r>
              <a:rPr lang="en-US" sz="2000" dirty="0" smtClean="0"/>
              <a:t>Documents: ~10,000 documents belonging to the medical domain (Set #2)</a:t>
            </a:r>
          </a:p>
          <a:p>
            <a:pPr lvl="1"/>
            <a:r>
              <a:rPr lang="en-US" sz="2000" dirty="0" smtClean="0"/>
              <a:t>Ontology: </a:t>
            </a:r>
            <a:r>
              <a:rPr lang="en-US" sz="2000" dirty="0" err="1" smtClean="0"/>
              <a:t>MeSH</a:t>
            </a:r>
            <a:r>
              <a:rPr lang="en-US" sz="2000" dirty="0" smtClean="0"/>
              <a:t> classification schema</a:t>
            </a:r>
          </a:p>
          <a:p>
            <a:pPr lvl="1"/>
            <a:r>
              <a:rPr lang="en-US" sz="2000" dirty="0" smtClean="0"/>
              <a:t>Training material: a set of metadata associated with the documents contained in Set #1</a:t>
            </a:r>
          </a:p>
        </p:txBody>
      </p:sp>
    </p:spTree>
    <p:extLst>
      <p:ext uri="{BB962C8B-B14F-4D97-AF65-F5344CB8AC3E}">
        <p14:creationId xmlns:p14="http://schemas.microsoft.com/office/powerpoint/2010/main" val="155994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Hackathon Timeline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4294967295"/>
          </p:nvPr>
        </p:nvSpPr>
        <p:spPr>
          <a:xfrm>
            <a:off x="8172401" y="6597354"/>
            <a:ext cx="966043" cy="259061"/>
          </a:xfrm>
          <a:prstGeom prst="rect">
            <a:avLst/>
          </a:prstGeom>
        </p:spPr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196750"/>
            <a:ext cx="8964488" cy="566125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[last week]: you received via mail Set #1, the </a:t>
            </a:r>
            <a:r>
              <a:rPr lang="en-US" dirty="0" err="1" smtClean="0"/>
              <a:t>MeSH</a:t>
            </a:r>
            <a:r>
              <a:rPr lang="en-US" dirty="0" smtClean="0"/>
              <a:t> ontology, and a set of annotations (or classifications) associated with part of Set #1.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[today]: group creation.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[late Thursday]: you will receive the topics for Task #1 and document Set #2 for completing Task #2.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Azure account codes will be distributed</a:t>
            </a:r>
            <a:endParaRPr lang="en-US" dirty="0" smtClean="0">
              <a:solidFill>
                <a:srgbClr val="3366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[Friday]: Hackathon day.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[Friday afternoon]: you have to sent the results of your system at the following email addresses: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3"/>
              </a:rPr>
              <a:t>dragoni@fbk.eu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4"/>
              </a:rPr>
              <a:t>mihai.lupu@tuwien.ac.at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8991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#1 – Results File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4294967295"/>
          </p:nvPr>
        </p:nvSpPr>
        <p:spPr>
          <a:xfrm>
            <a:off x="8172401" y="6597354"/>
            <a:ext cx="966043" cy="259061"/>
          </a:xfrm>
          <a:prstGeom prst="rect">
            <a:avLst/>
          </a:prstGeom>
        </p:spPr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file name has to be: task1-results.txt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File format (single space separator between fields):</a:t>
            </a:r>
          </a:p>
          <a:p>
            <a:pPr marL="180000" indent="0">
              <a:buNone/>
            </a:pPr>
            <a:r>
              <a:rPr lang="en-US" sz="2400" dirty="0" smtClean="0"/>
              <a:t>TOPIC_NO    Q0    DOCID    RANK    SCORE    GROUP_NAME</a:t>
            </a:r>
            <a:endParaRPr lang="en-US" sz="2400" dirty="0"/>
          </a:p>
          <a:p>
            <a:pPr marL="180000" indent="0">
              <a:buNone/>
            </a:pPr>
            <a:endParaRPr lang="en-US" sz="2400" dirty="0" smtClean="0"/>
          </a:p>
          <a:p>
            <a:r>
              <a:rPr lang="en-US" sz="2400" dirty="0" smtClean="0"/>
              <a:t>Example (documents have to be ordered by SCORE):</a:t>
            </a:r>
          </a:p>
          <a:p>
            <a:pPr marL="180000" indent="0">
              <a:buNone/>
            </a:pPr>
            <a:r>
              <a:rPr lang="en-US" sz="1800" dirty="0" smtClean="0"/>
              <a:t>1   Q0   2627657   1   0.914   IRPRIDE</a:t>
            </a:r>
            <a:endParaRPr lang="en-US" sz="1800" dirty="0"/>
          </a:p>
          <a:p>
            <a:pPr marL="180000" indent="0">
              <a:buNone/>
            </a:pPr>
            <a:r>
              <a:rPr lang="en-US" sz="1800" dirty="0" smtClean="0"/>
              <a:t>1   </a:t>
            </a:r>
            <a:r>
              <a:rPr lang="en-US" sz="1800" dirty="0"/>
              <a:t>Q0 </a:t>
            </a:r>
            <a:r>
              <a:rPr lang="en-US" sz="1800" dirty="0" smtClean="0"/>
              <a:t>  2412855   2   0.882   </a:t>
            </a:r>
            <a:r>
              <a:rPr lang="en-US" sz="1800" dirty="0"/>
              <a:t>IRPRIDE</a:t>
            </a:r>
          </a:p>
          <a:p>
            <a:pPr marL="180000" indent="0">
              <a:buNone/>
            </a:pPr>
            <a:r>
              <a:rPr lang="en-US" sz="1800" dirty="0" smtClean="0"/>
              <a:t>1   Q0   3320002   3   0.648   IRPRIDE</a:t>
            </a:r>
          </a:p>
          <a:p>
            <a:pPr marL="180000" indent="0">
              <a:buNone/>
            </a:pPr>
            <a:r>
              <a:rPr lang="en-US" sz="1800" dirty="0"/>
              <a:t>1 </a:t>
            </a:r>
            <a:r>
              <a:rPr lang="en-US" sz="1800" dirty="0" smtClean="0"/>
              <a:t>  Q0   2836992   4   0.487   IRPRIDE</a:t>
            </a:r>
            <a:endParaRPr lang="en-US" sz="1800" dirty="0"/>
          </a:p>
          <a:p>
            <a:pPr marL="180000" indent="0">
              <a:buNone/>
            </a:pPr>
            <a:r>
              <a:rPr lang="en-US" sz="1800" dirty="0" smtClean="0"/>
              <a:t>1   Q0   2858129   5   0.144   IRPRIDE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33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svorlage-en">
  <a:themeElements>
    <a:clrScheme name="INF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F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F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praesentationsvorlage-en.potx</Template>
  <TotalTime>124</TotalTime>
  <Words>376</Words>
  <Application>Microsoft Macintosh PowerPoint</Application>
  <PresentationFormat>On-screen Show (4:3)</PresentationFormat>
  <Paragraphs>76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praesentationsvorlage-en</vt:lpstr>
      <vt:lpstr>Title</vt:lpstr>
      <vt:lpstr>PowerPoint Presentation</vt:lpstr>
      <vt:lpstr>title</vt:lpstr>
      <vt:lpstr>PowerPoint Presentation</vt:lpstr>
      <vt:lpstr>KnowledgeFox</vt:lpstr>
      <vt:lpstr>KEYSTONE Hackathon       </vt:lpstr>
      <vt:lpstr>Hackathon Structure</vt:lpstr>
      <vt:lpstr>Hackathon Timeline</vt:lpstr>
      <vt:lpstr>Task #1 – Results File</vt:lpstr>
      <vt:lpstr>Task #2 – Results File</vt:lpstr>
      <vt:lpstr>Hackathon - Evaluation</vt:lpstr>
      <vt:lpstr>Thank you</vt:lpstr>
    </vt:vector>
  </TitlesOfParts>
  <Company>TU Wien - Campusversion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Elisabeth Lueginger</dc:creator>
  <cp:lastModifiedBy>Mihai</cp:lastModifiedBy>
  <cp:revision>16</cp:revision>
  <dcterms:created xsi:type="dcterms:W3CDTF">2011-10-12T12:30:09Z</dcterms:created>
  <dcterms:modified xsi:type="dcterms:W3CDTF">2017-08-20T19:03:29Z</dcterms:modified>
</cp:coreProperties>
</file>